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1"/>
  </p:notesMasterIdLst>
  <p:sldIdLst>
    <p:sldId id="256" r:id="rId2"/>
    <p:sldId id="481" r:id="rId3"/>
    <p:sldId id="482" r:id="rId4"/>
    <p:sldId id="478" r:id="rId5"/>
    <p:sldId id="483" r:id="rId6"/>
    <p:sldId id="479" r:id="rId7"/>
    <p:sldId id="484" r:id="rId8"/>
    <p:sldId id="485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493" r:id="rId17"/>
    <p:sldId id="494" r:id="rId18"/>
    <p:sldId id="495" r:id="rId19"/>
    <p:sldId id="496" r:id="rId20"/>
    <p:sldId id="497" r:id="rId21"/>
    <p:sldId id="498" r:id="rId22"/>
    <p:sldId id="499" r:id="rId23"/>
    <p:sldId id="500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291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08" r:id="rId74"/>
    <p:sldId id="309" r:id="rId75"/>
    <p:sldId id="310" r:id="rId76"/>
    <p:sldId id="311" r:id="rId77"/>
    <p:sldId id="312" r:id="rId78"/>
    <p:sldId id="313" r:id="rId79"/>
    <p:sldId id="314" r:id="rId80"/>
    <p:sldId id="315" r:id="rId81"/>
    <p:sldId id="316" r:id="rId82"/>
    <p:sldId id="317" r:id="rId83"/>
    <p:sldId id="318" r:id="rId84"/>
    <p:sldId id="319" r:id="rId85"/>
    <p:sldId id="320" r:id="rId86"/>
    <p:sldId id="321" r:id="rId87"/>
    <p:sldId id="322" r:id="rId88"/>
    <p:sldId id="323" r:id="rId89"/>
    <p:sldId id="324" r:id="rId90"/>
    <p:sldId id="325" r:id="rId91"/>
    <p:sldId id="326" r:id="rId92"/>
    <p:sldId id="327" r:id="rId93"/>
    <p:sldId id="328" r:id="rId94"/>
    <p:sldId id="329" r:id="rId95"/>
    <p:sldId id="524" r:id="rId96"/>
    <p:sldId id="330" r:id="rId97"/>
    <p:sldId id="331" r:id="rId98"/>
    <p:sldId id="332" r:id="rId99"/>
    <p:sldId id="333" r:id="rId100"/>
    <p:sldId id="527" r:id="rId101"/>
    <p:sldId id="526" r:id="rId102"/>
    <p:sldId id="525" r:id="rId103"/>
    <p:sldId id="528" r:id="rId104"/>
    <p:sldId id="334" r:id="rId105"/>
    <p:sldId id="335" r:id="rId106"/>
    <p:sldId id="336" r:id="rId107"/>
    <p:sldId id="337" r:id="rId108"/>
    <p:sldId id="338" r:id="rId109"/>
    <p:sldId id="339" r:id="rId110"/>
    <p:sldId id="340" r:id="rId111"/>
    <p:sldId id="341" r:id="rId112"/>
    <p:sldId id="342" r:id="rId113"/>
    <p:sldId id="343" r:id="rId114"/>
    <p:sldId id="344" r:id="rId115"/>
    <p:sldId id="345" r:id="rId116"/>
    <p:sldId id="346" r:id="rId117"/>
    <p:sldId id="347" r:id="rId118"/>
    <p:sldId id="348" r:id="rId119"/>
    <p:sldId id="349" r:id="rId120"/>
    <p:sldId id="350" r:id="rId121"/>
    <p:sldId id="351" r:id="rId122"/>
    <p:sldId id="352" r:id="rId123"/>
    <p:sldId id="353" r:id="rId124"/>
    <p:sldId id="354" r:id="rId125"/>
    <p:sldId id="355" r:id="rId126"/>
    <p:sldId id="356" r:id="rId127"/>
    <p:sldId id="357" r:id="rId128"/>
    <p:sldId id="358" r:id="rId129"/>
    <p:sldId id="359" r:id="rId130"/>
    <p:sldId id="360" r:id="rId131"/>
    <p:sldId id="361" r:id="rId132"/>
    <p:sldId id="362" r:id="rId133"/>
    <p:sldId id="363" r:id="rId134"/>
    <p:sldId id="364" r:id="rId135"/>
    <p:sldId id="365" r:id="rId136"/>
    <p:sldId id="366" r:id="rId137"/>
    <p:sldId id="367" r:id="rId138"/>
    <p:sldId id="529" r:id="rId139"/>
    <p:sldId id="368" r:id="rId140"/>
    <p:sldId id="530" r:id="rId141"/>
    <p:sldId id="531" r:id="rId142"/>
    <p:sldId id="378" r:id="rId143"/>
    <p:sldId id="379" r:id="rId144"/>
    <p:sldId id="380" r:id="rId145"/>
    <p:sldId id="381" r:id="rId146"/>
    <p:sldId id="382" r:id="rId147"/>
    <p:sldId id="383" r:id="rId148"/>
    <p:sldId id="384" r:id="rId149"/>
    <p:sldId id="385" r:id="rId150"/>
    <p:sldId id="386" r:id="rId151"/>
    <p:sldId id="387" r:id="rId152"/>
    <p:sldId id="388" r:id="rId153"/>
    <p:sldId id="389" r:id="rId154"/>
    <p:sldId id="390" r:id="rId155"/>
    <p:sldId id="391" r:id="rId156"/>
    <p:sldId id="392" r:id="rId157"/>
    <p:sldId id="393" r:id="rId158"/>
    <p:sldId id="394" r:id="rId159"/>
    <p:sldId id="395" r:id="rId160"/>
    <p:sldId id="396" r:id="rId161"/>
    <p:sldId id="397" r:id="rId162"/>
    <p:sldId id="398" r:id="rId163"/>
    <p:sldId id="399" r:id="rId164"/>
    <p:sldId id="400" r:id="rId165"/>
    <p:sldId id="401" r:id="rId166"/>
    <p:sldId id="402" r:id="rId167"/>
    <p:sldId id="403" r:id="rId168"/>
    <p:sldId id="404" r:id="rId169"/>
    <p:sldId id="405" r:id="rId170"/>
    <p:sldId id="406" r:id="rId171"/>
    <p:sldId id="407" r:id="rId172"/>
    <p:sldId id="408" r:id="rId173"/>
    <p:sldId id="409" r:id="rId174"/>
    <p:sldId id="410" r:id="rId175"/>
    <p:sldId id="411" r:id="rId176"/>
    <p:sldId id="412" r:id="rId177"/>
    <p:sldId id="413" r:id="rId178"/>
    <p:sldId id="414" r:id="rId179"/>
    <p:sldId id="415" r:id="rId180"/>
    <p:sldId id="416" r:id="rId181"/>
    <p:sldId id="417" r:id="rId182"/>
    <p:sldId id="418" r:id="rId183"/>
    <p:sldId id="419" r:id="rId184"/>
    <p:sldId id="420" r:id="rId185"/>
    <p:sldId id="421" r:id="rId186"/>
    <p:sldId id="422" r:id="rId187"/>
    <p:sldId id="423" r:id="rId188"/>
    <p:sldId id="424" r:id="rId189"/>
    <p:sldId id="425" r:id="rId190"/>
    <p:sldId id="426" r:id="rId191"/>
    <p:sldId id="427" r:id="rId192"/>
    <p:sldId id="428" r:id="rId193"/>
    <p:sldId id="429" r:id="rId194"/>
    <p:sldId id="430" r:id="rId195"/>
    <p:sldId id="431" r:id="rId196"/>
    <p:sldId id="432" r:id="rId197"/>
    <p:sldId id="433" r:id="rId198"/>
    <p:sldId id="434" r:id="rId199"/>
    <p:sldId id="435" r:id="rId200"/>
    <p:sldId id="436" r:id="rId201"/>
    <p:sldId id="437" r:id="rId202"/>
    <p:sldId id="438" r:id="rId203"/>
    <p:sldId id="439" r:id="rId204"/>
    <p:sldId id="440" r:id="rId205"/>
    <p:sldId id="441" r:id="rId206"/>
    <p:sldId id="442" r:id="rId207"/>
    <p:sldId id="443" r:id="rId208"/>
    <p:sldId id="444" r:id="rId209"/>
    <p:sldId id="445" r:id="rId210"/>
    <p:sldId id="446" r:id="rId211"/>
    <p:sldId id="447" r:id="rId212"/>
    <p:sldId id="448" r:id="rId213"/>
    <p:sldId id="449" r:id="rId214"/>
    <p:sldId id="450" r:id="rId215"/>
    <p:sldId id="451" r:id="rId216"/>
    <p:sldId id="452" r:id="rId217"/>
    <p:sldId id="453" r:id="rId218"/>
    <p:sldId id="454" r:id="rId219"/>
    <p:sldId id="455" r:id="rId220"/>
    <p:sldId id="456" r:id="rId221"/>
    <p:sldId id="457" r:id="rId222"/>
    <p:sldId id="458" r:id="rId223"/>
    <p:sldId id="459" r:id="rId224"/>
    <p:sldId id="460" r:id="rId225"/>
    <p:sldId id="461" r:id="rId226"/>
    <p:sldId id="462" r:id="rId227"/>
    <p:sldId id="463" r:id="rId228"/>
    <p:sldId id="464" r:id="rId229"/>
    <p:sldId id="465" r:id="rId230"/>
    <p:sldId id="466" r:id="rId231"/>
    <p:sldId id="467" r:id="rId232"/>
    <p:sldId id="468" r:id="rId233"/>
    <p:sldId id="469" r:id="rId234"/>
    <p:sldId id="470" r:id="rId235"/>
    <p:sldId id="471" r:id="rId236"/>
    <p:sldId id="472" r:id="rId237"/>
    <p:sldId id="473" r:id="rId238"/>
    <p:sldId id="474" r:id="rId239"/>
    <p:sldId id="475" r:id="rId2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7080" autoAdjust="0"/>
  </p:normalViewPr>
  <p:slideViewPr>
    <p:cSldViewPr snapToGrid="0" snapToObjects="1">
      <p:cViewPr>
        <p:scale>
          <a:sx n="100" d="100"/>
          <a:sy n="100" d="100"/>
        </p:scale>
        <p:origin x="-129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303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notesMaster" Target="notesMasters/notesMaster1.xml"/><Relationship Id="rId242" Type="http://schemas.openxmlformats.org/officeDocument/2006/relationships/printerSettings" Target="printerSettings/printerSettings1.bin"/><Relationship Id="rId243" Type="http://schemas.openxmlformats.org/officeDocument/2006/relationships/presProps" Target="presProps.xml"/><Relationship Id="rId244" Type="http://schemas.openxmlformats.org/officeDocument/2006/relationships/viewProps" Target="viewProps.xml"/><Relationship Id="rId245" Type="http://schemas.openxmlformats.org/officeDocument/2006/relationships/theme" Target="theme/theme1.xml"/><Relationship Id="rId24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348A1-7BC9-BB43-9BA7-70BCF932602D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E34C10-8B43-3D47-8DD0-5CFAD289C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3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1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1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2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89723-E75F-470C-A1B6-2CCF6662BC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5543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9E3772-A5DD-3F49-BA79-8BE3A0E8AEA5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22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159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144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1E590-580C-254C-9CE0-3F8137943C0A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43E331-4331-9849-A1DA-68B6206E75DF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179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4FF246-E924-F945-A0A8-9232CA186504}" type="slidenum">
              <a:rPr lang="en-US" sz="1200"/>
              <a:pPr/>
              <a:t>186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72768F-5185-8844-AE55-4AF5DBB74E22}" type="slidenum">
              <a:rPr lang="en-US" sz="1200"/>
              <a:pPr/>
              <a:t>206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65F943-9C93-D548-B113-96785AF34D23}" type="slidenum">
              <a:rPr lang="en-US" sz="1200"/>
              <a:pPr/>
              <a:t>207</a:t>
            </a:fld>
            <a:endParaRPr lang="en-US" sz="12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40DEA6-3221-3B4C-A1E2-1FF6337CD575}" type="slidenum">
              <a:rPr lang="en-US" sz="1200"/>
              <a:pPr/>
              <a:t>208</a:t>
            </a:fld>
            <a:endParaRPr lang="en-US" sz="1200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AAC3C6-803D-4243-A19C-C0D0C8519DC8}" type="slidenum">
              <a:rPr lang="en-US" sz="1200"/>
              <a:pPr/>
              <a:t>209</a:t>
            </a:fld>
            <a:endParaRPr lang="en-US" sz="1200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18A16F-9694-1A4C-A18B-2D9CEE1D5B69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E27018-9F47-914A-8264-8796A3F0B4C0}" type="slidenum">
              <a:rPr lang="en-US" sz="1200"/>
              <a:pPr/>
              <a:t>217</a:t>
            </a:fld>
            <a:endParaRPr lang="en-US" sz="1200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026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3" name="Rectangle 102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46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A144FE-E828-A440-A416-BC891F3FC63A}" type="slidenum">
              <a:rPr lang="en-US" sz="1200"/>
              <a:pPr/>
              <a:t>224</a:t>
            </a:fld>
            <a:endParaRPr lang="en-US" sz="120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27924E-1D52-A544-994B-A1566D7C1958}" type="slidenum">
              <a:rPr lang="en-US" sz="1200"/>
              <a:pPr/>
              <a:t>225</a:t>
            </a:fld>
            <a:endParaRPr lang="en-US" sz="1200"/>
          </a:p>
        </p:txBody>
      </p:sp>
      <p:sp>
        <p:nvSpPr>
          <p:cNvPr id="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0413" cy="3427412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7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6400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276998-72E6-2A48-9622-7F01D33F6161}" type="slidenum">
              <a:rPr lang="en-US" sz="1200"/>
              <a:pPr/>
              <a:t>226</a:t>
            </a:fld>
            <a:endParaRPr lang="en-US" sz="1200"/>
          </a:p>
        </p:txBody>
      </p:sp>
      <p:sp>
        <p:nvSpPr>
          <p:cNvPr id="1536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3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CC1445-2C30-9F49-96B6-909FF72ABE7D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8AD8E7F-216B-0849-A745-61028BF0145E}" type="slidenum">
              <a:rPr lang="en-US" sz="1200"/>
              <a:pPr/>
              <a:t>228</a:t>
            </a:fld>
            <a:endParaRPr lang="en-US" sz="1200"/>
          </a:p>
        </p:txBody>
      </p:sp>
      <p:sp>
        <p:nvSpPr>
          <p:cNvPr id="17410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1813"/>
            <a:ext cx="5487988" cy="4114800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A9EE7A5-E163-4E40-9A25-ADB11DC60E1C}" type="slidenum">
              <a:rPr lang="en-US" sz="1200"/>
              <a:pPr/>
              <a:t>229</a:t>
            </a:fld>
            <a:endParaRPr lang="en-US" sz="12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EF45396-FCF0-AD4B-85B3-2E5859A7E431}" type="slidenum">
              <a:rPr lang="en-US" sz="1200"/>
              <a:pPr/>
              <a:t>230</a:t>
            </a:fld>
            <a:endParaRPr lang="en-US" sz="1200"/>
          </a:p>
        </p:txBody>
      </p:sp>
      <p:sp>
        <p:nvSpPr>
          <p:cNvPr id="24578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A memento a presented by the Internet Archive.</a:t>
            </a:r>
          </a:p>
        </p:txBody>
      </p:sp>
      <p:sp>
        <p:nvSpPr>
          <p:cNvPr id="12083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E014895-45C4-574F-9A26-041C961B5DC6}" type="slidenum">
              <a:rPr lang="en-US" sz="1200">
                <a:latin typeface="Calibri" charset="0"/>
              </a:rPr>
              <a:pPr algn="r" eaLnBrk="1" hangingPunct="1"/>
              <a:t>230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9D14A28-F39D-9A46-BAD4-3400178D1BF8}" type="slidenum">
              <a:rPr lang="en-US" sz="1200"/>
              <a:pPr/>
              <a:t>231</a:t>
            </a:fld>
            <a:endParaRPr lang="en-US" sz="120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6FF7144-8BB4-7A49-8008-5A91B0B744A5}" type="slidenum">
              <a:rPr lang="en-US" sz="1200"/>
              <a:pPr/>
              <a:t>232</a:t>
            </a:fld>
            <a:endParaRPr lang="en-US" sz="1200"/>
          </a:p>
        </p:txBody>
      </p:sp>
      <p:sp>
        <p:nvSpPr>
          <p:cNvPr id="41986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r>
              <a:rPr lang="en-US"/>
              <a:t>mindist = minimum distance = closest</a:t>
            </a:r>
          </a:p>
          <a:p>
            <a:pPr defTabSz="457200" eaLnBrk="1" hangingPunct="1">
              <a:spcBef>
                <a:spcPct val="0"/>
              </a:spcBef>
            </a:pPr>
            <a:r>
              <a:rPr lang="en-US"/>
              <a:t>bracket = closest, but choose bracket if available</a:t>
            </a:r>
          </a:p>
          <a:p>
            <a:pPr defTabSz="457200"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2493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C0D86984-D435-E741-B385-5B78F9D2B6FE}" type="slidenum">
              <a:rPr lang="en-US" sz="1200">
                <a:latin typeface="Calibri" charset="0"/>
              </a:rPr>
              <a:pPr algn="r" eaLnBrk="1" hangingPunct="1"/>
              <a:t>232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3130B2-3110-0F48-9081-E68642513166}" type="slidenum">
              <a:rPr lang="en-US"/>
              <a:pPr/>
              <a:t>233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230A44-5E33-5647-8511-7A95A83722CB}" type="slidenum">
              <a:rPr lang="en-US"/>
              <a:pPr/>
              <a:t>234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46B156-1318-5041-BA47-B70CAE1B9EC6}" type="slidenum">
              <a:rPr lang="en-US"/>
              <a:pPr/>
              <a:t>235</a:t>
            </a:fld>
            <a:endParaRPr lang="en-US"/>
          </a:p>
        </p:txBody>
      </p:sp>
      <p:sp>
        <p:nvSpPr>
          <p:cNvPr id="337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325679-F571-9347-87D6-A2BBDEF04070}" type="slidenum">
              <a:rPr lang="en-US"/>
              <a:pPr/>
              <a:t>236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A2BE1B-5D15-234D-9CC3-015C31BC9D68}" type="slidenum">
              <a:rPr lang="en-US"/>
              <a:pPr/>
              <a:t>237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4A30E17-FAD4-EB44-ABAE-A8D3C03511C5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E8CEFC-89B6-D446-93AB-85D797432824}" type="slidenum">
              <a:rPr lang="en-US"/>
              <a:pPr/>
              <a:t>238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0C3375-74CF-0642-9AD3-904C701E1DF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542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72D9FB-CC08-764B-BA39-BD9BD99829EC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552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2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C65BC-FD51-A24A-ADDE-5FD36DD580EB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DDD979C-C03D-F64C-9928-A29188441CCB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137294-D86A-6B45-9263-073F62990B63}" type="slidenum">
              <a:rPr lang="en-US"/>
              <a:pPr/>
              <a:t>10</a:t>
            </a:fld>
            <a:endParaRPr lang="en-US"/>
          </a:p>
        </p:txBody>
      </p:sp>
      <p:sp>
        <p:nvSpPr>
          <p:cNvPr id="686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40AD61-AFBE-E349-A2D9-D836BBA5A68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F926CE-6709-CB45-BDC1-43D3A468EAB9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3BF5E1-C16E-6E40-99A7-629383A7DBA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4C8F5-5B8B-8241-9C89-EABE0995B9BA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0ABAFA-C474-7343-83FF-370D40369E8C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4C0025-3CAD-6743-92DB-2E18251974F0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9B8E0B-5D3B-C943-B994-E7E81D2DF1B7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37FF40-8BA3-674D-95EE-3F7B4558BD8B}" type="slidenum">
              <a:rPr lang="en-US"/>
              <a:pPr/>
              <a:t>44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45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39286F-1770-CC41-A7F8-143DB9F8C61F}" type="slidenum">
              <a:rPr lang="en-US"/>
              <a:pPr/>
              <a:t>46</a:t>
            </a:fld>
            <a:endParaRPr 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BAEE5A-8CCA-754D-9E1D-4F86C827057A}" type="slidenum">
              <a:rPr lang="en-US"/>
              <a:pPr/>
              <a:t>11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A8B282AE-AEF9-4445-A74E-F336CE0A9969}" type="slidenum">
              <a:rPr lang="en-US" sz="1200"/>
              <a:pPr algn="r" eaLnBrk="1" hangingPunct="1"/>
              <a:t>47</a:t>
            </a:fld>
            <a:endParaRPr lang="en-US" sz="1200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52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739AA2B-88A3-7845-8154-C8EEE8670849}" type="slidenum">
              <a:rPr lang="en-US" sz="1200" b="0">
                <a:solidFill>
                  <a:schemeClr val="tx1"/>
                </a:solidFill>
              </a:rPr>
              <a:pPr eaLnBrk="1" hangingPunct="1"/>
              <a:t>53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8135F0-65C2-0D40-881B-C0B1C8A5AC3A}" type="slidenum">
              <a:rPr lang="en-US" sz="1200" b="0">
                <a:solidFill>
                  <a:schemeClr val="tx1"/>
                </a:solidFill>
              </a:rPr>
              <a:pPr eaLnBrk="1" hangingPunct="1"/>
              <a:t>54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16A2CA-4258-7E4B-8D08-7A29BE70039A}" type="slidenum">
              <a:rPr lang="en-US" sz="1200" b="0">
                <a:solidFill>
                  <a:schemeClr val="tx1"/>
                </a:solidFill>
              </a:rPr>
              <a:pPr eaLnBrk="1" hangingPunct="1"/>
              <a:t>55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A8245C3-145F-8B47-B861-456187DD7641}" type="slidenum">
              <a:rPr lang="en-US" sz="1200" b="0">
                <a:solidFill>
                  <a:schemeClr val="tx1"/>
                </a:solidFill>
              </a:rPr>
              <a:pPr eaLnBrk="1" hangingPunct="1"/>
              <a:t>56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4719CD0-0B84-504B-AC9A-D8B2C84920C9}" type="slidenum">
              <a:rPr lang="en-US" sz="1200"/>
              <a:pPr algn="r" eaLnBrk="1" hangingPunct="1"/>
              <a:t>57</a:t>
            </a:fld>
            <a:endParaRPr lang="en-US" sz="1200"/>
          </a:p>
        </p:txBody>
      </p:sp>
      <p:sp>
        <p:nvSpPr>
          <p:cNvPr id="1157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7315F95-64B6-AC40-9562-4CBD849CCA50}" type="slidenum">
              <a:rPr lang="en-US" sz="1200"/>
              <a:pPr algn="r" eaLnBrk="1" hangingPunct="1"/>
              <a:t>58</a:t>
            </a:fld>
            <a:endParaRPr lang="en-US" sz="1200"/>
          </a:p>
        </p:txBody>
      </p:sp>
      <p:sp>
        <p:nvSpPr>
          <p:cNvPr id="1177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98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185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7D415-0090-2B4E-B052-17519CC72240}" type="slidenum">
              <a:rPr lang="en-US"/>
              <a:pPr/>
              <a:t>12</a:t>
            </a:fld>
            <a:endParaRPr lang="en-US"/>
          </a:p>
        </p:txBody>
      </p:sp>
      <p:sp>
        <p:nvSpPr>
          <p:cNvPr id="7270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390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595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800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05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D0C66A9A-069B-D945-BCB0-224EECA67573}" type="slidenum">
              <a:rPr lang="en-US" sz="1200"/>
              <a:pPr algn="r" eaLnBrk="1" hangingPunct="1"/>
              <a:t>65</a:t>
            </a:fld>
            <a:endParaRPr lang="en-US"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1F8C754-C1D8-444E-A1F5-C5A6F2F1EB99}" type="slidenum">
              <a:rPr lang="en-US" sz="1200"/>
              <a:pPr algn="r" eaLnBrk="1" hangingPunct="1"/>
              <a:t>66</a:t>
            </a:fld>
            <a:endParaRPr lang="en-US" sz="12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6EC3FB5-0C8B-464B-985E-A8448BD8CADB}" type="slidenum">
              <a:rPr lang="en-US" sz="1200"/>
              <a:pPr algn="r" eaLnBrk="1" hangingPunct="1"/>
              <a:t>67</a:t>
            </a:fld>
            <a:endParaRPr lang="en-US" sz="12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30351BE-4BCC-2646-A8E2-F07BDA1E3163}" type="slidenum">
              <a:rPr lang="en-US" sz="1200"/>
              <a:pPr algn="r" eaLnBrk="1" hangingPunct="1"/>
              <a:t>68</a:t>
            </a:fld>
            <a:endParaRPr lang="en-US" sz="12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689DBA9-AA02-5247-A393-DD9F0D0603BF}" type="slidenum">
              <a:rPr lang="en-US" sz="1200"/>
              <a:pPr algn="r" eaLnBrk="1" hangingPunct="1"/>
              <a:t>69</a:t>
            </a:fld>
            <a:endParaRPr lang="en-US" sz="12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AD7874-72EE-CD49-BB0A-205603E76B03}" type="slidenum">
              <a:rPr lang="en-US"/>
              <a:pPr/>
              <a:t>13</a:t>
            </a:fld>
            <a:endParaRPr lang="en-US"/>
          </a:p>
        </p:txBody>
      </p:sp>
      <p:sp>
        <p:nvSpPr>
          <p:cNvPr id="7680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92150"/>
            <a:ext cx="4549775" cy="34131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6025" cy="41132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3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8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5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257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46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07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281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392947-BECC-BD4D-BE3D-32198CCE49B6}" type="slidenum">
              <a:rPr lang="en-US"/>
              <a:pPr/>
              <a:t>14</a:t>
            </a:fld>
            <a:endParaRPr lang="en-US"/>
          </a:p>
        </p:txBody>
      </p:sp>
      <p:sp>
        <p:nvSpPr>
          <p:cNvPr id="634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6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691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8962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101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305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6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63D3A2DA-40CE-4D4F-93E7-312F3A26BCE3}" type="slidenum">
              <a:rPr lang="en-US" sz="1200"/>
              <a:pPr algn="r" eaLnBrk="1" hangingPunct="1"/>
              <a:t>86</a:t>
            </a:fld>
            <a:endParaRPr lang="en-US" sz="1200"/>
          </a:p>
        </p:txBody>
      </p:sp>
      <p:sp>
        <p:nvSpPr>
          <p:cNvPr id="175107" name="Text Box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5108" name="Text Box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</a:pPr>
            <a:endParaRPr lang="en-US" sz="7200" b="1">
              <a:solidFill>
                <a:schemeClr val="bg1"/>
              </a:solidFill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A328A72-174A-354C-9F45-DA14F40706D4}" type="slidenum">
              <a:rPr lang="en-US" sz="1200"/>
              <a:pPr algn="r" eaLnBrk="1" hangingPunct="1"/>
              <a:t>87</a:t>
            </a:fld>
            <a:endParaRPr lang="en-US" sz="1200"/>
          </a:p>
        </p:txBody>
      </p:sp>
      <p:sp>
        <p:nvSpPr>
          <p:cNvPr id="17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1A1AF73-825B-B140-97BC-F1F4FA7CC95B}" type="slidenum">
              <a:rPr lang="en-US" sz="1200"/>
              <a:pPr algn="r" eaLnBrk="1" hangingPunct="1"/>
              <a:t>88</a:t>
            </a:fld>
            <a:endParaRPr lang="en-US" sz="1200"/>
          </a:p>
        </p:txBody>
      </p:sp>
      <p:sp>
        <p:nvSpPr>
          <p:cNvPr id="179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8922FEE-D594-734C-9940-81E9FE74B9CB}" type="slidenum">
              <a:rPr lang="en-US" sz="1200"/>
              <a:pPr algn="r" eaLnBrk="1" hangingPunct="1"/>
              <a:t>89</a:t>
            </a:fld>
            <a:endParaRPr lang="en-US" sz="1200"/>
          </a:p>
        </p:txBody>
      </p:sp>
      <p:sp>
        <p:nvSpPr>
          <p:cNvPr id="181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8B381D06-BE72-FF48-966A-FAAE15807F9C}" type="slidenum">
              <a:rPr lang="en-US" sz="1200"/>
              <a:pPr algn="r" eaLnBrk="1" hangingPunct="1"/>
              <a:t>90</a:t>
            </a:fld>
            <a:endParaRPr lang="en-US" sz="1200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59CBA2-FF90-DF43-890B-7B41A7271B3F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40A37FBB-8C71-4E45-9161-3AD977232BA4}" type="slidenum">
              <a:rPr lang="en-US" sz="1200"/>
              <a:pPr algn="r" eaLnBrk="1" hangingPunct="1"/>
              <a:t>91</a:t>
            </a:fld>
            <a:endParaRPr lang="en-US" sz="1200"/>
          </a:p>
        </p:txBody>
      </p:sp>
      <p:sp>
        <p:nvSpPr>
          <p:cNvPr id="18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9DD77A40-D935-6C44-A750-A603B1CA7C68}" type="slidenum">
              <a:rPr lang="en-US" sz="1200"/>
              <a:pPr algn="r" eaLnBrk="1" hangingPunct="1"/>
              <a:t>92</a:t>
            </a:fld>
            <a:endParaRPr lang="en-US" sz="1200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944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hape 3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6066" name="Shape 3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hape 4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4" name="Shape 4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hape 4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0162" name="Shape 5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hape 55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2210" name="Shape 56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hape 61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4258" name="Shape 6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hape 67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6306" name="Shape 68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hape 73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8354" name="Shape 74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94826D-7FAE-1743-B291-ACAF2D44F434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hape 79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0402" name="Shape 80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hape 8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2450" name="Shape 8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hape 9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4498" name="Shape 9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hape 98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6546" name="Shape 99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Shape 104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8594" name="Shape 105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Shape 110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0642" name="Shape 111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Shape 116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2690" name="Shape 117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4738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32F9B-1B87-984F-993F-40143C45076A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hape 122"/>
          <p:cNvSpPr>
            <a:spLocks noGrp="1" noRot="1" noChangeAspect="1" noTextEdit="1"/>
          </p:cNvSpPr>
          <p:nvPr>
            <p:ph type="sldImg" idx="2"/>
          </p:nvPr>
        </p:nvSpPr>
        <p:spPr bwMode="auto">
          <a:custGeom>
            <a:avLst/>
            <a:gdLst>
              <a:gd name="T0" fmla="*/ 0 w 120000"/>
              <a:gd name="T1" fmla="*/ 0 h 120000"/>
              <a:gd name="T2" fmla="*/ 174193200 w 120000"/>
              <a:gd name="T3" fmla="*/ 0 h 120000"/>
              <a:gd name="T4" fmla="*/ 1741932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6786" name="Shape 12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25CCB1E-116A-1242-B1BD-5CAB0CC1CA6E}" type="slidenum">
              <a:rPr lang="en-US" sz="1200" b="0">
                <a:solidFill>
                  <a:schemeClr val="tx1"/>
                </a:solidFill>
              </a:rPr>
              <a:pPr eaLnBrk="1" hangingPunct="1"/>
              <a:t>142</a:t>
            </a:fld>
            <a:endParaRPr lang="en-US" sz="1200" b="0">
              <a:solidFill>
                <a:schemeClr val="tx1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defTabSz="914400" eaLnBrk="1" hangingPunct="1"/>
            <a:fld id="{3D0FEEA7-A900-D247-A494-D1962DEC5410}" type="slidenum">
              <a:rPr lang="en-US" sz="1200"/>
              <a:pPr algn="r" defTabSz="914400" eaLnBrk="1" hangingPunct="1"/>
              <a:t>148</a:t>
            </a:fld>
            <a:endParaRPr 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defTabSz="914400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27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2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04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91" y="6333134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91472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4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5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40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4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4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8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189FC-5838-0249-8F8E-138118661E25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F9390-869C-5849-B940-D3B5C05985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5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phonedude/cs895-f20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quest_for_Comments" TargetMode="External"/><Relationship Id="rId4" Type="http://schemas.openxmlformats.org/officeDocument/2006/relationships/hyperlink" Target="https://www.mnot.net/blog/2014/06/07/rfc2616_is_dead" TargetMode="External"/><Relationship Id="rId5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13newsnow.com/article/news/local/mycity/norfolk/norfolk-party-bus-did-not-have-legal-permit-when-woman-fell-to-her-death/291-71e3bc6e-1bdc-44aa-bfc8-54ae7820b437" TargetMode="External"/><Relationship Id="rId3" Type="http://schemas.openxmlformats.org/officeDocument/2006/relationships/hyperlink" Target="https://www.13newsnow.com/article/news/local/mycity/norfolk/woman-attending-bachelorette-party-killed-after-falling-out-of-moving-party-bus-in-norfolk/291-608859616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s://addons.mozilla.org/en-us/firefox/addon/mementofox/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hyperlink" Target="http://artsalesindex.artinfo.com/asi/lots/5074380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hyperlink" Target="http://ws-dl.blogspot.com/2013/10/2013-10-14-right-click-to-past-memento.html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matkelly.com/mink/" TargetMode="External"/><Relationship Id="rId3" Type="http://schemas.openxmlformats.org/officeDocument/2006/relationships/image" Target="../media/image44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hyperlink" Target="http://www.dlib.org/dlib/september04/vandesompel/09vandesompel.html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odu.edu/" TargetMode="External"/><Relationship Id="rId4" Type="http://schemas.openxmlformats.org/officeDocument/2006/relationships/hyperlink" Target="ftp://ftp.isi.edu/pub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hyperlink" Target="http://www.clashmusic.com/news/johnny-marr-leaves-the-cribs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RI_scheme" TargetMode="External"/><Relationship Id="rId4" Type="http://schemas.openxmlformats.org/officeDocument/2006/relationships/hyperlink" Target="http://www.iana.org/assignments/uri-schemes" TargetMode="External"/><Relationship Id="rId5" Type="http://schemas.openxmlformats.org/officeDocument/2006/relationships/hyperlink" Target="http://www.iana.org/assignments/urn-namespac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4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://ws-dl.blogspot.com/2014/07/2014-07-25-digital-preservation-2014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6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8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1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archive.org/2017/01/25/see-something-save-something/" TargetMode="External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://www.w3.org/TR/web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archive.is/" TargetMode="External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://perma.cc/" TargetMode="External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hyperlink" Target="http://bit.ly/memento-for-chrome" TargetMode="Externa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hyperlink" Target="http://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du.edu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www.maxthon.com/blog/maxthon-3-surpasses-safari-on-european-economic-council-browser-ballot-joins-opera-google-chrome-firefox-and-microsoft-internet-explorer-on-the-first-page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jpeg"/><Relationship Id="rId6" Type="http://schemas.openxmlformats.org/officeDocument/2006/relationships/image" Target="../media/image82.jpeg"/><Relationship Id="rId7" Type="http://schemas.openxmlformats.org/officeDocument/2006/relationships/image" Target="../media/image83.png"/><Relationship Id="rId8" Type="http://schemas.openxmlformats.org/officeDocument/2006/relationships/image" Target="../media/image84.jpeg"/><Relationship Id="rId9" Type="http://schemas.openxmlformats.org/officeDocument/2006/relationships/image" Target="../media/image85.png"/><Relationship Id="rId10" Type="http://schemas.openxmlformats.org/officeDocument/2006/relationships/hyperlink" Target="http://archive.i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hyperlink" Target="http://www.cs.odu.edu/~mln/pubs/tpdl-2013/paper_134.pdf" TargetMode="External"/><Relationship Id="rId5" Type="http://schemas.openxmlformats.org/officeDocument/2006/relationships/hyperlink" Target="http://dx.doi.org/10.1007/s00799-014-0118-y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honedude/why-careaboutthepast" TargetMode="External"/><Relationship Id="rId4" Type="http://schemas.openxmlformats.org/officeDocument/2006/relationships/hyperlink" Target="http://www.nytimes.com/2013/06/19/books/seven-american-deaths-and-disasters-transcribes-the-new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5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6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7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8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9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00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1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3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04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5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6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7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8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10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hyperlink" Target="https://www.youtube.com/watch?v=LABGimhsEys" TargetMode="Externa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371/journal.pone.0115253" TargetMode="External"/><Relationship Id="rId4" Type="http://schemas.openxmlformats.org/officeDocument/2006/relationships/hyperlink" Target="http://blog.dshr.org/2015/02/the-evanescent-web.html" TargetMode="External"/><Relationship Id="rId5" Type="http://schemas.openxmlformats.org/officeDocument/2006/relationships/hyperlink" Target="http://dx.doi.org/10.1371/journal.pone.0167475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13/09/24/us/politics/in-supreme-court-opinions-clicks-that-lead-nowhere.html" TargetMode="External"/><Relationship Id="rId4" Type="http://schemas.openxmlformats.org/officeDocument/2006/relationships/hyperlink" Target="http://blogs.law.harvard.edu/futureoftheinternet/2013/09/22/perma/" TargetMode="External"/><Relationship Id="rId5" Type="http://schemas.openxmlformats.org/officeDocument/2006/relationships/hyperlink" Target="http://ssnat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wired.com/2017/02/diehard-coders-just-saved-nasas-earth-science-data/" TargetMode="External"/><Relationship Id="rId3" Type="http://schemas.openxmlformats.org/officeDocument/2006/relationships/image" Target="../media/image115.jp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hyperlink" Target="http://f-measure.blogspot.com/2009/02/pink-floyd-hour-with-pink-floyd-kqed-lp.html" TargetMode="Externa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hyperlink" Target="http://www.cs.odu.edu/~mln/pubs/tpdl-2011/tpdl-2011-prellwitz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hyperlink" Target="http://www.bbc.com/future/story/20120927-the-decaying-web" TargetMode="Externa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hyperlink" Target="https://twitter.com/Farrah3m/status/31727870736859137" TargetMode="External"/><Relationship Id="rId5" Type="http://schemas.openxmlformats.org/officeDocument/2006/relationships/hyperlink" Target="http://twitpic.com/3uvo6z" TargetMode="External"/><Relationship Id="rId6" Type="http://schemas.openxmlformats.org/officeDocument/2006/relationships/hyperlink" Target="http://ws-dl.blogspot.com/2013/05/2013-05-07-who-is-archiving-your-tweet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3" Type="http://schemas.openxmlformats.org/officeDocument/2006/relationships/hyperlink" Target="http://topsy.com/http://twitpic.com/3uvo6z" TargetMode="Externa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4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5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opsy.com/http://twitpic.com/3uvo6z" TargetMode="External"/><Relationship Id="rId3" Type="http://schemas.openxmlformats.org/officeDocument/2006/relationships/image" Target="../media/image12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09.3026" TargetMode="External"/><Relationship Id="rId4" Type="http://schemas.openxmlformats.org/officeDocument/2006/relationships/hyperlink" Target="http://arxiv.org/abs/1309.2648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jpe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uk-politics-24924185" TargetMode="External"/><Relationship Id="rId4" Type="http://schemas.openxmlformats.org/officeDocument/2006/relationships/hyperlink" Target="http://ws-dl.blogspot.com/2013/11/2013-11-21-conservative-party-speech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hyperlink" Target="http://ws-dl.blogspot.com/2013/03/2013-03-22-ntrs-web-archives-and-why-we.html" TargetMode="External"/><Relationship Id="rId5" Type="http://schemas.openxmlformats.org/officeDocument/2006/relationships/hyperlink" Target="http://ws-dl.blogspot.com/2013/06/2013-06-18-ntrs-memento-and-handl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hyperlink" Target="http://www.theguardian.com/technology/2015/feb/19/google-acknowledges-some-people-want-right-to-be-forgotten" TargetMode="Externa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hyperlink" Target="http://www.usnews.com/news/articles/2016-08-17/wayback-machine-wont-censor-archive-for-taste-director-says-after-olympics-article-scrubbed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hyperlink" Target="http://blog.dshr.org/2011/02/paying-for-long-term-storage.html" TargetMode="External"/><Relationship Id="rId5" Type="http://schemas.openxmlformats.org/officeDocument/2006/relationships/hyperlink" Target="http://blog.dshr.org/2011/01/memento-marketplace-for-archiv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mummify.it/XbmcMfE3" TargetMode="External"/><Relationship Id="rId4" Type="http://schemas.openxmlformats.org/officeDocument/2006/relationships/image" Target="../media/image1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obustlinks.mementoweb.org/spec/" TargetMode="Externa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dshr.org/2015/02/the-evanescent-web.html" TargetMode="Externa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riswatterston.com/blog/my-there-no-cloud-sticker" TargetMode="External"/><Relationship Id="rId4" Type="http://schemas.openxmlformats.org/officeDocument/2006/relationships/hyperlink" Target="http://blog.dshr.org/2014/11/talk-costs-why-do-we-car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20140717152222/http://vk.com/strelkov_info" TargetMode="External"/><Relationship Id="rId4" Type="http://schemas.openxmlformats.org/officeDocument/2006/relationships/hyperlink" Target="http://www.csmonitor.com/World/Europe/2014/0717/Web-evidence-points-to-pro-Russia-rebels-in-downing-of-MH17-video" TargetMode="External"/><Relationship Id="rId5" Type="http://schemas.openxmlformats.org/officeDocument/2006/relationships/hyperlink" Target="http://www.newyorker.com/magazine/2015/01/26/cobweb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8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hyperlink" Target="https://twitter.com/phonedude_mln/status/490171976389238784" TargetMode="Externa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phonedude_mln/status/490171976389238784" TargetMode="External"/><Relationship Id="rId3" Type="http://schemas.openxmlformats.org/officeDocument/2006/relationships/image" Target="../media/image142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quicknquiet" TargetMode="External"/><Relationship Id="rId3" Type="http://schemas.openxmlformats.org/officeDocument/2006/relationships/image" Target="../media/image143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hyperlink" Target="http://www.someecards.com/news/so-that-happened/mansplain-astronaught-jessica-meir-twitt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witter.com/AstroKatie/status/765344020184739840" TargetMode="Externa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hyperlink" Target="http://web.archive.org/web/20050827154427/http://www.cnn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147.png"/><Relationship Id="rId5" Type="http://schemas.openxmlformats.org/officeDocument/2006/relationships/hyperlink" Target="http://web.archive.org/web/20050827154427/http://www.cnn.com/" TargetMode="External"/><Relationship Id="rId6" Type="http://schemas.openxmlformats.org/officeDocument/2006/relationships/hyperlink" Target="http://web.archive.org/web/20050913103804/http://www.cnn.com/2005/WORLD/meast/08/27/iraq.prisoner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hyperlink" Target="http://web.archive.org/web/20050827154427/http://www.cnn.com/" TargetMode="External"/><Relationship Id="rId7" Type="http://schemas.openxmlformats.org/officeDocument/2006/relationships/hyperlink" Target="http://web.archive.org/web/20050913103804/http://www.cnn.com/2005/WORLD/meast/08/27/iraq.prisoners/index.html" TargetMode="External"/><Relationship Id="rId8" Type="http://schemas.openxmlformats.org/officeDocument/2006/relationships/hyperlink" Target="http://web.archive.org/web/20050916021523/http://www.cnn.com/2005/POLITICS/09/12/roberts.hearing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hyperlink" Target="http://web.archive.org/web/20050827154427/http://www.cnn.com/" TargetMode="External"/><Relationship Id="rId8" Type="http://schemas.openxmlformats.org/officeDocument/2006/relationships/hyperlink" Target="http://web.archive.org/web/20050913103804/http://www.cnn.com/2005/WORLD/meast/08/27/iraq.prisoners/index.html" TargetMode="External"/><Relationship Id="rId9" Type="http://schemas.openxmlformats.org/officeDocument/2006/relationships/hyperlink" Target="http://web.archive.org/web/20050916021523/http://www.cnn.com/2005/POLITICS/09/12/roberts.hearings/index.html" TargetMode="External"/><Relationship Id="rId10" Type="http://schemas.openxmlformats.org/officeDocument/2006/relationships/hyperlink" Target="http://web.archive.org/web/20050921114959/http://www.cnn.com/2005/POLITICS/09/15/roberts.hearings/index.html" TargetMode="External"/><Relationship Id="rId11" Type="http://schemas.openxmlformats.org/officeDocument/2006/relationships/hyperlink" Target="http://www.cs.odu.edu/~mln/pubs/jcdl-2013/jcdl93-ainsworth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hyperlink" Target="http://ws-dl.blogspot.com/2012/10/2012-10-10-zombies-in-archiv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hyperlink" Target="http://www.cs.odu.edu/~mln/pubs/jcdl-2014/jcdl-2014-brunelle-damage.pdf" TargetMode="Externa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51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hyperlink" Target="https://ws-dl.blogspot.com/2016/04/2016-04-15-how-i-learned-not-to-work.html" TargetMode="External"/><Relationship Id="rId5" Type="http://schemas.openxmlformats.org/officeDocument/2006/relationships/hyperlink" Target="https://ws-dl.blogspot.com/2018/09/2018-09-03-lets-compare-memento-damag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hyperlink" Target="http://ws-dl.blogspot.com/2015/12/2015-12-08-evaluating-temporal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hyperlink" Target="http://web.archive.org/web/20041209190926/http://www.wunderground.org/cgi-bin/findWeather/getForecast?query=50593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7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4.xml"/><Relationship Id="rId3" Type="http://schemas.openxmlformats.org/officeDocument/2006/relationships/hyperlink" Target="http://ws-dl.blogspot.com/2015/12/2015-12-08-evaluating-temporal.html" TargetMode="Externa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8.jpe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hyperlink" Target="http://xkcd.com/1034/" TargetMode="External"/><Relationship Id="rId6" Type="http://schemas.openxmlformats.org/officeDocument/2006/relationships/hyperlink" Target="http://research.microsoft.com/en-us/people/cathymar/jcdl-marshall-shipman-forweb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64.jpe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hyperlink" Target="http://media-cache-ec3.pinterest.com/upload/47639708527755289_AhxhItiQ_c.jpg" TargetMode="External"/><Relationship Id="rId5" Type="http://schemas.openxmlformats.org/officeDocument/2006/relationships/hyperlink" Target="http://3.bp.blogspot.com/_d0vByWRfhvU/S_Ygk_oX4xI/AAAAAAAACCQ/LXgC3S0KYEo/s400/_MG_8091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heverge.com/2018/2/8/16991254/chrome-not-secure-marked-http-encryption-ss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du.zoom.us/j/9674900979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s.google.com/group/cs895-f20" TargetMode="External"/><Relationship Id="rId4" Type="http://schemas.openxmlformats.org/officeDocument/2006/relationships/hyperlink" Target="https://twitter.com/WebSciDL/follow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honedude/cs895-f20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en.wikipedia.org/wiki/Representational_State_Transfer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TEOAS" TargetMode="External"/><Relationship Id="rId4" Type="http://schemas.openxmlformats.org/officeDocument/2006/relationships/hyperlink" Target="http://ws-dl.blogspot.com/2013/11/2013-11-19-rest-hateoas-and-follow-your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eb.archive.org/web/*/http://www.odu.edu/" TargetMode="External"/><Relationship Id="rId4" Type="http://schemas.openxmlformats.org/officeDocument/2006/relationships/hyperlink" Target="http://whatdiditlooklike.mementoweb.org/tagged/odu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presentation/d/1Ec3MHCGB99TqsRTelyy5EcjQWeLjA5v5tZl9zABadko/edit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5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timetravel.mementoweb.org/" TargetMode="External"/><Relationship Id="rId5" Type="http://schemas.openxmlformats.org/officeDocument/2006/relationships/hyperlink" Target="https://tools.ietf.org/html/rfc7089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s-dl.blogspot.com/2014/04/2014-04-18-timegate-design-options-for.html" TargetMode="Externa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s-dl.blogspot.com/2014/04/2014-04-18-timegate-design-options-for.html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oduwsdl/memgator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04800"/>
            <a:ext cx="8458200" cy="2438400"/>
          </a:xfrm>
        </p:spPr>
        <p:txBody>
          <a:bodyPr>
            <a:normAutofit/>
          </a:bodyPr>
          <a:lstStyle/>
          <a:p>
            <a:r>
              <a:rPr lang="en-US" sz="3200" dirty="0"/>
              <a:t>The </a:t>
            </a:r>
            <a:r>
              <a:rPr lang="en-US" sz="3200" dirty="0" smtClean="0"/>
              <a:t>W3C Web Architecture, </a:t>
            </a:r>
            <a:br>
              <a:rPr lang="en-US" sz="3200" dirty="0" smtClean="0"/>
            </a:br>
            <a:r>
              <a:rPr lang="en-US" sz="3200" dirty="0" smtClean="0"/>
              <a:t>the Memento Protocol, </a:t>
            </a:r>
            <a:r>
              <a:rPr lang="en-US" sz="3200" dirty="0"/>
              <a:t>and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Research </a:t>
            </a:r>
            <a:r>
              <a:rPr lang="en-US" sz="3200" dirty="0"/>
              <a:t>Issues With Web Archiving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5400" y="2496635"/>
            <a:ext cx="6553200" cy="3785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Michael L. Nelson</a:t>
            </a:r>
          </a:p>
          <a:p>
            <a:pPr algn="ctr"/>
            <a:endParaRPr lang="en-US" sz="28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Old Dominion University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Web Science &amp; Digital Libraries Research Group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@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WebSciDL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https://github.com/phonedude/cs895-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f20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With: </a:t>
            </a: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Los Alamos National Laboratory: Herbert Van de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Sompel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ODU: Michele C.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Weigle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Hany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SalahEldeen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Matthias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Prellwitz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Justin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Brunelle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Mat Kelly, Ahmed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AlSum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, Scott Ainsworth,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Sawood</a:t>
            </a:r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 smtClean="0">
                <a:latin typeface="Arial" charset="0"/>
                <a:ea typeface="ＭＳ Ｐゴシック" charset="0"/>
                <a:cs typeface="ＭＳ Ｐゴシック" charset="0"/>
              </a:rPr>
              <a:t>Alam</a:t>
            </a:r>
            <a:endParaRPr lang="en-US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/>
            <a:r>
              <a:rPr lang="en-US" sz="1600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  <a:p>
            <a:pPr algn="ctr"/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9300" y="5904630"/>
            <a:ext cx="5334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ODU CS 795/895 – Fall 2020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2020-09-03</a:t>
            </a:r>
            <a:endParaRPr lang="en-US" sz="1600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8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Web / HTTP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924800" cy="4495800"/>
          </a:xfrm>
        </p:spPr>
        <p:txBody>
          <a:bodyPr/>
          <a:lstStyle/>
          <a:p>
            <a:pPr marL="339725" indent="-339725" defTabSz="457200">
              <a:lnSpc>
                <a:spcPct val="90000"/>
              </a:lnSpc>
            </a:pPr>
            <a:r>
              <a:rPr lang="en-US" sz="2400" dirty="0"/>
              <a:t>HTTP was originally defined by Request for Comments (RFCs)1945, 2068, 2616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://en.wikipedia.org/wiki/Request_for_Comments</a:t>
            </a:r>
            <a:r>
              <a:rPr lang="en-US" sz="2400" dirty="0"/>
              <a:t> </a:t>
            </a:r>
            <a:endParaRPr lang="en-US" sz="2400" dirty="0" smtClean="0"/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and several others for defining URLs, URIs, etc.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 smtClean="0"/>
              <a:t>since replaced by RFCs 7230—7235 </a:t>
            </a:r>
            <a:r>
              <a:rPr lang="en-US" sz="2000" dirty="0" smtClean="0">
                <a:hlinkClick r:id="rId4"/>
              </a:rPr>
              <a:t>https://www.mnot.net/blog/2014/06/07/rfc2616_is_dead</a:t>
            </a:r>
            <a:r>
              <a:rPr lang="en-US" sz="2000" dirty="0" smtClean="0"/>
              <a:t> </a:t>
            </a:r>
            <a:endParaRPr lang="en-US" sz="2000" dirty="0"/>
          </a:p>
          <a:p>
            <a:pPr marL="339725" indent="-339725" defTabSz="457200">
              <a:lnSpc>
                <a:spcPct val="90000"/>
              </a:lnSpc>
            </a:pPr>
            <a:r>
              <a:rPr lang="en-US" sz="2400" dirty="0" smtClean="0"/>
              <a:t>We </a:t>
            </a:r>
            <a:r>
              <a:rPr lang="en-US" sz="2400" dirty="0"/>
              <a:t>have </a:t>
            </a:r>
            <a:r>
              <a:rPr lang="en-US" sz="2400" dirty="0" smtClean="0"/>
              <a:t>another document </a:t>
            </a:r>
            <a:r>
              <a:rPr lang="en-US" sz="2400" dirty="0"/>
              <a:t>for the </a:t>
            </a:r>
            <a:r>
              <a:rPr lang="ja-JP" altLang="en-US" sz="2400" dirty="0">
                <a:latin typeface="Arial"/>
              </a:rPr>
              <a:t>“</a:t>
            </a:r>
            <a:r>
              <a:rPr lang="en-US" sz="2400" dirty="0"/>
              <a:t>Web</a:t>
            </a:r>
            <a:r>
              <a:rPr lang="ja-JP" altLang="en-US" sz="2400" dirty="0">
                <a:latin typeface="Arial"/>
              </a:rPr>
              <a:t>”</a:t>
            </a:r>
            <a:r>
              <a:rPr lang="en-US" sz="2400" dirty="0"/>
              <a:t> (URIs  + protocols + formats), </a:t>
            </a:r>
            <a:r>
              <a:rPr lang="en-US" sz="2400" dirty="0" smtClean="0"/>
              <a:t>a </a:t>
            </a:r>
            <a:r>
              <a:rPr lang="en-US" sz="2400" dirty="0"/>
              <a:t>slightly revisionist but ultimately useful unifying document:</a:t>
            </a:r>
          </a:p>
          <a:p>
            <a:pPr marL="739775" lvl="1" indent="-282575" defTabSz="457200">
              <a:lnSpc>
                <a:spcPct val="90000"/>
              </a:lnSpc>
            </a:pPr>
            <a:r>
              <a:rPr lang="en-US" sz="2000" dirty="0"/>
              <a:t>The Architecture of the World Wide Web, Volume One.</a:t>
            </a:r>
          </a:p>
          <a:p>
            <a:pPr lvl="2" defTabSz="457200">
              <a:lnSpc>
                <a:spcPct val="90000"/>
              </a:lnSpc>
            </a:pPr>
            <a:r>
              <a:rPr lang="en-US" sz="1800" dirty="0">
                <a:hlinkClick r:id="rId5"/>
              </a:rPr>
              <a:t>http://www.w3.org/TR/webarch/</a:t>
            </a:r>
            <a:r>
              <a:rPr lang="en-US" sz="1800" dirty="0"/>
              <a:t> </a:t>
            </a:r>
          </a:p>
          <a:p>
            <a:pPr marL="339725" indent="-339725" defTabSz="457200"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353482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4524" y="2171700"/>
            <a:ext cx="8827833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Machine readable metadata? 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We don’t need no </a:t>
            </a:r>
            <a:r>
              <a:rPr lang="en-US" sz="2800" dirty="0" err="1" smtClean="0">
                <a:latin typeface="Arial"/>
                <a:cs typeface="Arial"/>
              </a:rPr>
              <a:t>stinkin</a:t>
            </a:r>
            <a:r>
              <a:rPr lang="en-US" sz="2800" dirty="0" smtClean="0">
                <a:latin typeface="Arial"/>
                <a:cs typeface="Arial"/>
              </a:rPr>
              <a:t>’ machine readable metadata!</a:t>
            </a: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endParaRPr lang="en-US" sz="2400" dirty="0" smtClean="0">
              <a:latin typeface="Arial"/>
              <a:cs typeface="Arial"/>
            </a:endParaRPr>
          </a:p>
          <a:p>
            <a:pPr algn="ctr"/>
            <a:r>
              <a:rPr lang="en-US" dirty="0">
                <a:latin typeface="Arial"/>
                <a:cs typeface="Arial"/>
              </a:rPr>
              <a:t>http://</a:t>
            </a:r>
            <a:r>
              <a:rPr lang="en-US" dirty="0" err="1">
                <a:latin typeface="Arial"/>
                <a:cs typeface="Arial"/>
              </a:rPr>
              <a:t>wayback.archive-it.org</a:t>
            </a:r>
            <a:r>
              <a:rPr lang="en-US" dirty="0">
                <a:latin typeface="Arial"/>
                <a:cs typeface="Arial"/>
              </a:rPr>
              <a:t>/all/20150921151807/http://</a:t>
            </a:r>
            <a:r>
              <a:rPr lang="en-US" dirty="0" err="1">
                <a:latin typeface="Arial"/>
                <a:cs typeface="Arial"/>
              </a:rPr>
              <a:t>www.cs.odu.edu</a:t>
            </a:r>
            <a:r>
              <a:rPr lang="en-US" dirty="0">
                <a:latin typeface="Arial"/>
                <a:cs typeface="Arial"/>
              </a:rPr>
              <a:t>/%7Emln/</a:t>
            </a:r>
          </a:p>
        </p:txBody>
      </p:sp>
    </p:spTree>
    <p:extLst>
      <p:ext uri="{BB962C8B-B14F-4D97-AF65-F5344CB8AC3E}">
        <p14:creationId xmlns:p14="http://schemas.microsoft.com/office/powerpoint/2010/main" val="38638767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4707" y="2711102"/>
            <a:ext cx="47371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OK, now tell me about:</a:t>
            </a:r>
          </a:p>
          <a:p>
            <a:pPr algn="ctr"/>
            <a:endParaRPr lang="en-US" sz="2800" dirty="0">
              <a:latin typeface="Arial"/>
              <a:cs typeface="Arial"/>
            </a:endParaRPr>
          </a:p>
          <a:p>
            <a:pPr algn="ctr"/>
            <a:r>
              <a:rPr lang="en-US" sz="2800" dirty="0">
                <a:latin typeface="Arial"/>
                <a:cs typeface="Arial"/>
              </a:rPr>
              <a:t>https://</a:t>
            </a:r>
            <a:r>
              <a:rPr lang="en-US" sz="2800" dirty="0" err="1">
                <a:latin typeface="Arial"/>
                <a:cs typeface="Arial"/>
              </a:rPr>
              <a:t>perma.cc</a:t>
            </a:r>
            <a:r>
              <a:rPr lang="en-US" sz="2800" dirty="0">
                <a:latin typeface="Arial"/>
                <a:cs typeface="Arial"/>
              </a:rPr>
              <a:t>/AY7C-88QL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7232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extBox 1"/>
          <p:cNvSpPr txBox="1">
            <a:spLocks noChangeArrowheads="1"/>
          </p:cNvSpPr>
          <p:nvPr/>
        </p:nvSpPr>
        <p:spPr bwMode="auto">
          <a:xfrm>
            <a:off x="76200" y="1130300"/>
            <a:ext cx="14867997" cy="489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% curl -I 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perma.cc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/AY7C-88QL</a:t>
            </a:r>
          </a:p>
          <a:p>
            <a:r>
              <a:rPr lang="en-US" sz="1200" dirty="0">
                <a:latin typeface="Courier New"/>
                <a:cs typeface="Courier New"/>
              </a:rPr>
              <a:t>HTTP/2 200 </a:t>
            </a:r>
          </a:p>
          <a:p>
            <a:r>
              <a:rPr lang="en-US" sz="1200" dirty="0">
                <a:latin typeface="Courier New"/>
                <a:cs typeface="Courier New"/>
              </a:rPr>
              <a:t>date: Thu, 03 Sep 2020 16:38:39 GMT</a:t>
            </a:r>
          </a:p>
          <a:p>
            <a:r>
              <a:rPr lang="en-US" sz="1200" dirty="0">
                <a:latin typeface="Courier New"/>
                <a:cs typeface="Courier New"/>
              </a:rPr>
              <a:t>content-type: text/html; charset=utf-8</a:t>
            </a:r>
          </a:p>
          <a:p>
            <a:r>
              <a:rPr lang="en-US" sz="1200" dirty="0">
                <a:latin typeface="Courier New"/>
                <a:cs typeface="Courier New"/>
              </a:rPr>
              <a:t>set-cookie: __</a:t>
            </a:r>
            <a:r>
              <a:rPr lang="en-US" sz="1200" dirty="0" err="1">
                <a:latin typeface="Courier New"/>
                <a:cs typeface="Courier New"/>
              </a:rPr>
              <a:t>cfduid</a:t>
            </a:r>
            <a:r>
              <a:rPr lang="en-US" sz="1200" dirty="0">
                <a:latin typeface="Courier New"/>
                <a:cs typeface="Courier New"/>
              </a:rPr>
              <a:t>=d7ba01ae1b3a494b9f5cb829261228dfc1599151119; expires=Sat, 03-Oct-20 16:38:39 GMT; path=/; domain=.</a:t>
            </a:r>
            <a:r>
              <a:rPr lang="en-US" sz="1200" dirty="0" err="1">
                <a:latin typeface="Courier New"/>
                <a:cs typeface="Courier New"/>
              </a:rPr>
              <a:t>perma.cc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r>
              <a:rPr lang="en-US" sz="1200" dirty="0" err="1">
                <a:latin typeface="Courier New"/>
                <a:cs typeface="Courier New"/>
              </a:rPr>
              <a:t>HttpOnly</a:t>
            </a:r>
            <a:r>
              <a:rPr lang="en-US" sz="1200" dirty="0">
                <a:latin typeface="Courier New"/>
                <a:cs typeface="Courier New"/>
              </a:rPr>
              <a:t>; </a:t>
            </a:r>
            <a:r>
              <a:rPr lang="en-US" sz="1200" dirty="0" err="1">
                <a:latin typeface="Courier New"/>
                <a:cs typeface="Courier New"/>
              </a:rPr>
              <a:t>SameSite</a:t>
            </a:r>
            <a:r>
              <a:rPr lang="en-US" sz="1200" dirty="0">
                <a:latin typeface="Courier New"/>
                <a:cs typeface="Courier New"/>
              </a:rPr>
              <a:t>=Lax; Secure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memento-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datetime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: Mon, 24 Jun 2019 14:38:12 GMT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link: &lt;https://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www.instagram.com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rolling_with_the_wheelers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=original,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perma.cc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timegate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www.instagram.com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rolling_with_the_wheelers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timegate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perma.cc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/link/https://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www.instagram.com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rolling_with_the_wheelers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; type=application/link-format,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perma.cc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json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www.instagram.com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rolling_with_the_wheelers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; type=application/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json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perma.cc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/html/https://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www.instagram.com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rolling_with_the_wheelers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; type=text/html, &lt;https://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perma.cc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/AY7C-88QL&gt;; 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=memento;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datetime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="Mon, 24 Jun 2019 14:38:12 GMT"</a:t>
            </a:r>
          </a:p>
          <a:p>
            <a:r>
              <a:rPr lang="en-US" sz="1200" dirty="0">
                <a:latin typeface="Courier New"/>
                <a:cs typeface="Courier New"/>
              </a:rPr>
              <a:t>cache-control: max-age=3600</a:t>
            </a:r>
          </a:p>
          <a:p>
            <a:r>
              <a:rPr lang="en-US" sz="1200" dirty="0">
                <a:latin typeface="Courier New"/>
                <a:cs typeface="Courier New"/>
              </a:rPr>
              <a:t>vary: Cookie, Host</a:t>
            </a:r>
          </a:p>
          <a:p>
            <a:r>
              <a:rPr lang="en-US" sz="1200" dirty="0">
                <a:latin typeface="Courier New"/>
                <a:cs typeface="Courier New"/>
              </a:rPr>
              <a:t>strict-transport-security: max-age=15768000</a:t>
            </a:r>
          </a:p>
          <a:p>
            <a:r>
              <a:rPr lang="en-US" sz="1200" dirty="0" err="1">
                <a:latin typeface="Courier New"/>
                <a:cs typeface="Courier New"/>
              </a:rPr>
              <a:t>cf</a:t>
            </a:r>
            <a:r>
              <a:rPr lang="en-US" sz="1200" dirty="0">
                <a:latin typeface="Courier New"/>
                <a:cs typeface="Courier New"/>
              </a:rPr>
              <a:t>-cache-status: DYNAMIC</a:t>
            </a:r>
          </a:p>
          <a:p>
            <a:r>
              <a:rPr lang="it-IT" sz="1200" dirty="0" err="1">
                <a:latin typeface="Courier New"/>
                <a:cs typeface="Courier New"/>
              </a:rPr>
              <a:t>cf</a:t>
            </a:r>
            <a:r>
              <a:rPr lang="it-IT" sz="1200" dirty="0">
                <a:latin typeface="Courier New"/>
                <a:cs typeface="Courier New"/>
              </a:rPr>
              <a:t>-</a:t>
            </a:r>
            <a:r>
              <a:rPr lang="it-IT" sz="1200" dirty="0" err="1">
                <a:latin typeface="Courier New"/>
                <a:cs typeface="Courier New"/>
              </a:rPr>
              <a:t>request</a:t>
            </a:r>
            <a:r>
              <a:rPr lang="it-IT" sz="1200" dirty="0">
                <a:latin typeface="Courier New"/>
                <a:cs typeface="Courier New"/>
              </a:rPr>
              <a:t>-id: 04f66eb5e10000e11ed2819200000001</a:t>
            </a:r>
          </a:p>
          <a:p>
            <a:r>
              <a:rPr lang="it-IT" sz="1200" dirty="0" err="1">
                <a:latin typeface="Courier New"/>
                <a:cs typeface="Courier New"/>
              </a:rPr>
              <a:t>expect-ct</a:t>
            </a:r>
            <a:r>
              <a:rPr lang="it-IT" sz="1200" dirty="0">
                <a:latin typeface="Courier New"/>
                <a:cs typeface="Courier New"/>
              </a:rPr>
              <a:t>: </a:t>
            </a:r>
            <a:r>
              <a:rPr lang="it-IT" sz="1200" dirty="0" err="1">
                <a:latin typeface="Courier New"/>
                <a:cs typeface="Courier New"/>
              </a:rPr>
              <a:t>max-age</a:t>
            </a:r>
            <a:r>
              <a:rPr lang="it-IT" sz="1200" dirty="0">
                <a:latin typeface="Courier New"/>
                <a:cs typeface="Courier New"/>
              </a:rPr>
              <a:t>=604800, report-uri="</a:t>
            </a:r>
            <a:r>
              <a:rPr lang="it-IT" sz="1200" dirty="0" err="1">
                <a:latin typeface="Courier New"/>
                <a:cs typeface="Courier New"/>
              </a:rPr>
              <a:t>https</a:t>
            </a:r>
            <a:r>
              <a:rPr lang="it-IT" sz="1200" dirty="0">
                <a:latin typeface="Courier New"/>
                <a:cs typeface="Courier New"/>
              </a:rPr>
              <a:t>://report-</a:t>
            </a:r>
            <a:r>
              <a:rPr lang="it-IT" sz="1200" dirty="0" err="1">
                <a:latin typeface="Courier New"/>
                <a:cs typeface="Courier New"/>
              </a:rPr>
              <a:t>uri.cloudflare.com</a:t>
            </a:r>
            <a:r>
              <a:rPr lang="it-IT" sz="1200" dirty="0">
                <a:latin typeface="Courier New"/>
                <a:cs typeface="Courier New"/>
              </a:rPr>
              <a:t>/</a:t>
            </a:r>
            <a:r>
              <a:rPr lang="it-IT" sz="1200" dirty="0" err="1">
                <a:latin typeface="Courier New"/>
                <a:cs typeface="Courier New"/>
              </a:rPr>
              <a:t>cdn-cgi</a:t>
            </a:r>
            <a:r>
              <a:rPr lang="it-IT" sz="1200" dirty="0">
                <a:latin typeface="Courier New"/>
                <a:cs typeface="Courier New"/>
              </a:rPr>
              <a:t>/beacon/</a:t>
            </a:r>
            <a:r>
              <a:rPr lang="it-IT" sz="1200" dirty="0" err="1">
                <a:latin typeface="Courier New"/>
                <a:cs typeface="Courier New"/>
              </a:rPr>
              <a:t>expect-ct</a:t>
            </a:r>
            <a:r>
              <a:rPr lang="it-IT" sz="1200" dirty="0">
                <a:latin typeface="Courier New"/>
                <a:cs typeface="Courier New"/>
              </a:rPr>
              <a:t>"</a:t>
            </a:r>
          </a:p>
          <a:p>
            <a:r>
              <a:rPr lang="it-IT" sz="1200" dirty="0">
                <a:latin typeface="Courier New"/>
                <a:cs typeface="Courier New"/>
              </a:rPr>
              <a:t>set-cookie: </a:t>
            </a:r>
            <a:r>
              <a:rPr lang="it-IT" sz="1200" dirty="0" err="1">
                <a:latin typeface="Courier New"/>
                <a:cs typeface="Courier New"/>
              </a:rPr>
              <a:t>sessionid</a:t>
            </a:r>
            <a:r>
              <a:rPr lang="it-IT" sz="1200" dirty="0">
                <a:latin typeface="Courier New"/>
                <a:cs typeface="Courier New"/>
              </a:rPr>
              <a:t>=0a6mxbr4v2v1q8mejaixutjoobd6z1ip; </a:t>
            </a:r>
            <a:r>
              <a:rPr lang="it-IT" sz="1200" dirty="0" err="1">
                <a:latin typeface="Courier New"/>
                <a:cs typeface="Courier New"/>
              </a:rPr>
              <a:t>expires</a:t>
            </a:r>
            <a:r>
              <a:rPr lang="it-IT" sz="1200" dirty="0">
                <a:latin typeface="Courier New"/>
                <a:cs typeface="Courier New"/>
              </a:rPr>
              <a:t>=</a:t>
            </a:r>
            <a:r>
              <a:rPr lang="it-IT" sz="1200" dirty="0" err="1">
                <a:latin typeface="Courier New"/>
                <a:cs typeface="Courier New"/>
              </a:rPr>
              <a:t>Thu</a:t>
            </a:r>
            <a:r>
              <a:rPr lang="it-IT" sz="1200" dirty="0">
                <a:latin typeface="Courier New"/>
                <a:cs typeface="Courier New"/>
              </a:rPr>
              <a:t>, 17 </a:t>
            </a:r>
            <a:r>
              <a:rPr lang="it-IT" sz="1200" dirty="0" err="1">
                <a:latin typeface="Courier New"/>
                <a:cs typeface="Courier New"/>
              </a:rPr>
              <a:t>Sep</a:t>
            </a:r>
            <a:r>
              <a:rPr lang="it-IT" sz="1200" dirty="0">
                <a:latin typeface="Courier New"/>
                <a:cs typeface="Courier New"/>
              </a:rPr>
              <a:t> 2020 16:38:39 GMT; </a:t>
            </a:r>
            <a:r>
              <a:rPr lang="it-IT" sz="1200" dirty="0" err="1">
                <a:latin typeface="Courier New"/>
                <a:cs typeface="Courier New"/>
              </a:rPr>
              <a:t>HttpOnly</a:t>
            </a:r>
            <a:r>
              <a:rPr lang="it-IT" sz="1200" dirty="0">
                <a:latin typeface="Courier New"/>
                <a:cs typeface="Courier New"/>
              </a:rPr>
              <a:t>; </a:t>
            </a:r>
            <a:r>
              <a:rPr lang="it-IT" sz="1200" dirty="0" err="1">
                <a:latin typeface="Courier New"/>
                <a:cs typeface="Courier New"/>
              </a:rPr>
              <a:t>Max</a:t>
            </a:r>
            <a:r>
              <a:rPr lang="it-IT" sz="1200" dirty="0">
                <a:latin typeface="Courier New"/>
                <a:cs typeface="Courier New"/>
              </a:rPr>
              <a:t>-Age=1209600; </a:t>
            </a:r>
            <a:r>
              <a:rPr lang="it-IT" sz="1200" dirty="0" err="1">
                <a:latin typeface="Courier New"/>
                <a:cs typeface="Courier New"/>
              </a:rPr>
              <a:t>Path</a:t>
            </a:r>
            <a:r>
              <a:rPr lang="it-IT" sz="1200" dirty="0">
                <a:latin typeface="Courier New"/>
                <a:cs typeface="Courier New"/>
              </a:rPr>
              <a:t>=/; </a:t>
            </a:r>
            <a:r>
              <a:rPr lang="it-IT" sz="1200" dirty="0" err="1">
                <a:latin typeface="Courier New"/>
                <a:cs typeface="Courier New"/>
              </a:rPr>
              <a:t>Secure</a:t>
            </a:r>
            <a:endParaRPr lang="it-IT" sz="1200" dirty="0">
              <a:latin typeface="Courier New"/>
              <a:cs typeface="Courier New"/>
            </a:endParaRPr>
          </a:p>
          <a:p>
            <a:r>
              <a:rPr lang="it-IT" sz="1200" dirty="0">
                <a:latin typeface="Courier New"/>
                <a:cs typeface="Courier New"/>
              </a:rPr>
              <a:t>set-cookie: __</a:t>
            </a:r>
            <a:r>
              <a:rPr lang="it-IT" sz="1200" dirty="0" err="1">
                <a:latin typeface="Courier New"/>
                <a:cs typeface="Courier New"/>
              </a:rPr>
              <a:t>cflb</a:t>
            </a:r>
            <a:r>
              <a:rPr lang="it-IT" sz="1200" dirty="0">
                <a:latin typeface="Courier New"/>
                <a:cs typeface="Courier New"/>
              </a:rPr>
              <a:t>=0H28vJJdLkHc3TMWQrwoPYCkNvS1ueR7gUz5pWKoTvk; </a:t>
            </a:r>
            <a:r>
              <a:rPr lang="it-IT" sz="1200" dirty="0" err="1">
                <a:latin typeface="Courier New"/>
                <a:cs typeface="Courier New"/>
              </a:rPr>
              <a:t>SameSite</a:t>
            </a:r>
            <a:r>
              <a:rPr lang="it-IT" sz="1200" dirty="0">
                <a:latin typeface="Courier New"/>
                <a:cs typeface="Courier New"/>
              </a:rPr>
              <a:t>=None; </a:t>
            </a:r>
            <a:r>
              <a:rPr lang="it-IT" sz="1200" dirty="0" err="1">
                <a:latin typeface="Courier New"/>
                <a:cs typeface="Courier New"/>
              </a:rPr>
              <a:t>Secure</a:t>
            </a:r>
            <a:r>
              <a:rPr lang="it-IT" sz="1200" dirty="0">
                <a:latin typeface="Courier New"/>
                <a:cs typeface="Courier New"/>
              </a:rPr>
              <a:t>; </a:t>
            </a:r>
            <a:r>
              <a:rPr lang="it-IT" sz="1200" dirty="0" err="1">
                <a:latin typeface="Courier New"/>
                <a:cs typeface="Courier New"/>
              </a:rPr>
              <a:t>path</a:t>
            </a:r>
            <a:r>
              <a:rPr lang="it-IT" sz="1200" dirty="0">
                <a:latin typeface="Courier New"/>
                <a:cs typeface="Courier New"/>
              </a:rPr>
              <a:t>=/; </a:t>
            </a:r>
            <a:r>
              <a:rPr lang="it-IT" sz="1200" dirty="0" err="1">
                <a:latin typeface="Courier New"/>
                <a:cs typeface="Courier New"/>
              </a:rPr>
              <a:t>expires</a:t>
            </a:r>
            <a:r>
              <a:rPr lang="it-IT" sz="1200" dirty="0">
                <a:latin typeface="Courier New"/>
                <a:cs typeface="Courier New"/>
              </a:rPr>
              <a:t>=</a:t>
            </a:r>
            <a:r>
              <a:rPr lang="it-IT" sz="1200" dirty="0" err="1">
                <a:latin typeface="Courier New"/>
                <a:cs typeface="Courier New"/>
              </a:rPr>
              <a:t>Fri</a:t>
            </a:r>
            <a:r>
              <a:rPr lang="it-IT" sz="1200" dirty="0">
                <a:latin typeface="Courier New"/>
                <a:cs typeface="Courier New"/>
              </a:rPr>
              <a:t>, 04-Sep-20 15:38:39 GMT; </a:t>
            </a:r>
            <a:r>
              <a:rPr lang="it-IT" sz="1200" dirty="0" err="1">
                <a:latin typeface="Courier New"/>
                <a:cs typeface="Courier New"/>
              </a:rPr>
              <a:t>HttpOnly</a:t>
            </a:r>
            <a:endParaRPr lang="it-IT" sz="1200" dirty="0">
              <a:latin typeface="Courier New"/>
              <a:cs typeface="Courier New"/>
            </a:endParaRPr>
          </a:p>
          <a:p>
            <a:r>
              <a:rPr lang="it-IT" sz="1200" dirty="0">
                <a:latin typeface="Courier New"/>
                <a:cs typeface="Courier New"/>
              </a:rPr>
              <a:t>server: </a:t>
            </a:r>
            <a:r>
              <a:rPr lang="it-IT" sz="1200" dirty="0" err="1">
                <a:latin typeface="Courier New"/>
                <a:cs typeface="Courier New"/>
              </a:rPr>
              <a:t>cloudflare</a:t>
            </a:r>
            <a:endParaRPr lang="it-IT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cf-</a:t>
            </a:r>
            <a:r>
              <a:rPr lang="de-DE" sz="1200" dirty="0" err="1">
                <a:latin typeface="Courier New"/>
                <a:cs typeface="Courier New"/>
              </a:rPr>
              <a:t>ray</a:t>
            </a:r>
            <a:r>
              <a:rPr lang="de-DE" sz="1200" dirty="0">
                <a:latin typeface="Courier New"/>
                <a:cs typeface="Courier New"/>
              </a:rPr>
              <a:t>: 5cd0e7030c64e11e-IAD</a:t>
            </a:r>
          </a:p>
        </p:txBody>
      </p:sp>
      <p:sp>
        <p:nvSpPr>
          <p:cNvPr id="194562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cs typeface="Arial" charset="0"/>
              </a:rPr>
              <a:t>Machine-readable metadat</a:t>
            </a:r>
            <a:r>
              <a:rPr lang="en-US" sz="2400" dirty="0" smtClean="0">
                <a:cs typeface="Arial" charset="0"/>
              </a:rPr>
              <a:t>a is crucial</a:t>
            </a:r>
            <a:endParaRPr lang="en-US" sz="2400" dirty="0"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281" y="6308755"/>
            <a:ext cx="8487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Arial"/>
                <a:cs typeface="Arial"/>
                <a:hlinkClick r:id="rId2"/>
              </a:rPr>
              <a:t>https://www.13newsnow.com/article/news/local/mycity/norfolk/norfolk-party-bus-did-not-have-legal-permit-when-woman-fell-to-her-death/291-71e3bc6e-1bdc-44aa-bfc8-</a:t>
            </a:r>
            <a:r>
              <a:rPr lang="en-US" sz="800" dirty="0" smtClean="0">
                <a:latin typeface="Arial"/>
                <a:cs typeface="Arial"/>
                <a:hlinkClick r:id="rId2"/>
              </a:rPr>
              <a:t>54ae7820b437</a:t>
            </a:r>
            <a:endParaRPr lang="en-US" sz="800" dirty="0" smtClean="0">
              <a:latin typeface="Arial"/>
              <a:cs typeface="Arial"/>
            </a:endParaRPr>
          </a:p>
          <a:p>
            <a:pPr algn="ctr"/>
            <a:r>
              <a:rPr lang="en-US" sz="800" dirty="0">
                <a:latin typeface="Arial"/>
                <a:cs typeface="Arial"/>
                <a:hlinkClick r:id="rId3"/>
              </a:rPr>
              <a:t>https://www.13newsnow.com/article/news/local/mycity/norfolk/woman-attending-bachelorette-party-killed-after-falling-out-of-moving-party-bus-in-norfolk/291-</a:t>
            </a:r>
            <a:r>
              <a:rPr lang="en-US" sz="800" dirty="0" smtClean="0">
                <a:latin typeface="Arial"/>
                <a:cs typeface="Arial"/>
                <a:hlinkClick r:id="rId3"/>
              </a:rPr>
              <a:t>608859616</a:t>
            </a:r>
            <a:r>
              <a:rPr lang="en-US" sz="800" dirty="0" smtClean="0">
                <a:latin typeface="Arial"/>
                <a:cs typeface="Arial"/>
              </a:rPr>
              <a:t> </a:t>
            </a:r>
            <a:endParaRPr lang="en-US" sz="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51166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extBox 1"/>
          <p:cNvSpPr txBox="1">
            <a:spLocks noChangeArrowheads="1"/>
          </p:cNvSpPr>
          <p:nvPr/>
        </p:nvSpPr>
        <p:spPr bwMode="auto">
          <a:xfrm>
            <a:off x="76200" y="1130300"/>
            <a:ext cx="86253000" cy="489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% curl -I http://</a:t>
            </a:r>
            <a:r>
              <a:rPr lang="en-US" sz="1200" dirty="0" err="1">
                <a:latin typeface="Courier New"/>
                <a:cs typeface="Courier New"/>
              </a:rPr>
              <a:t>web.archive.org</a:t>
            </a:r>
            <a:r>
              <a:rPr lang="en-US" sz="1200" dirty="0">
                <a:latin typeface="Courier New"/>
                <a:cs typeface="Courier New"/>
              </a:rPr>
              <a:t>/web/20130702115017/http://</a:t>
            </a:r>
            <a:r>
              <a:rPr lang="en-US" sz="1200" dirty="0" err="1">
                <a:latin typeface="Courier New"/>
                <a:cs typeface="Courier New"/>
              </a:rPr>
              <a:t>www.cs.odu.edu</a:t>
            </a:r>
            <a:r>
              <a:rPr lang="en-US" sz="1200" dirty="0">
                <a:latin typeface="Courier New"/>
                <a:cs typeface="Courier New"/>
              </a:rPr>
              <a:t>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</a:t>
            </a:r>
          </a:p>
          <a:p>
            <a:r>
              <a:rPr lang="en-US" sz="1200" dirty="0">
                <a:latin typeface="Courier New"/>
                <a:cs typeface="Courier New"/>
              </a:rPr>
              <a:t>HTTP/1.1 200 OK</a:t>
            </a:r>
          </a:p>
          <a:p>
            <a:r>
              <a:rPr lang="en-US" sz="1200" dirty="0">
                <a:latin typeface="Courier New"/>
                <a:cs typeface="Courier New"/>
              </a:rPr>
              <a:t>Server: </a:t>
            </a:r>
            <a:r>
              <a:rPr lang="en-US" sz="1200" dirty="0" err="1">
                <a:latin typeface="Courier New"/>
                <a:cs typeface="Courier New"/>
              </a:rPr>
              <a:t>nginx</a:t>
            </a:r>
            <a:r>
              <a:rPr lang="en-US" sz="1200" dirty="0">
                <a:latin typeface="Courier New"/>
                <a:cs typeface="Courier New"/>
              </a:rPr>
              <a:t>/1.15.8</a:t>
            </a:r>
          </a:p>
          <a:p>
            <a:r>
              <a:rPr lang="en-US" sz="1200" dirty="0">
                <a:latin typeface="Courier New"/>
                <a:cs typeface="Courier New"/>
              </a:rPr>
              <a:t>Date: Thu, 03 Sep 2020 16:50:00 GMT</a:t>
            </a:r>
          </a:p>
          <a:p>
            <a:r>
              <a:rPr lang="en-US" sz="1200" dirty="0">
                <a:latin typeface="Courier New"/>
                <a:cs typeface="Courier New"/>
              </a:rPr>
              <a:t>Content-Type: text/html; charset=utf-8</a:t>
            </a:r>
          </a:p>
          <a:p>
            <a:r>
              <a:rPr lang="en-US" sz="1200" dirty="0">
                <a:latin typeface="Courier New"/>
                <a:cs typeface="Courier New"/>
              </a:rPr>
              <a:t>Content-Length: 8274</a:t>
            </a:r>
          </a:p>
          <a:p>
            <a:r>
              <a:rPr lang="en-US" sz="1200" dirty="0">
                <a:latin typeface="Courier New"/>
                <a:cs typeface="Courier New"/>
              </a:rPr>
              <a:t>Connection: keep-alive</a:t>
            </a:r>
          </a:p>
          <a:p>
            <a:r>
              <a:rPr lang="ro-RO" sz="1200" dirty="0">
                <a:solidFill>
                  <a:srgbClr val="FF0000"/>
                </a:solidFill>
                <a:latin typeface="Courier New"/>
                <a:cs typeface="Courier New"/>
              </a:rPr>
              <a:t>X-Archive-Orig-Date: Tue, 02 Jul 2013 11:50:17 GMT</a:t>
            </a:r>
          </a:p>
          <a:p>
            <a:r>
              <a:rPr lang="ro-RO" sz="1200" dirty="0">
                <a:solidFill>
                  <a:srgbClr val="FF0000"/>
                </a:solidFill>
                <a:latin typeface="Courier New"/>
                <a:cs typeface="Courier New"/>
              </a:rPr>
              <a:t>X-Archive-Orig-Server: Apache/2.2.17 (Unix) PHP/5.3.5 mod_ssl/2.2.17 OpenSSL/0.9.8r</a:t>
            </a:r>
          </a:p>
          <a:p>
            <a:r>
              <a:rPr lang="ro-RO" sz="1200" dirty="0">
                <a:solidFill>
                  <a:srgbClr val="FF0000"/>
                </a:solidFill>
                <a:latin typeface="Courier New"/>
                <a:cs typeface="Courier New"/>
              </a:rPr>
              <a:t>X-Archive-Orig-Last-Modified: Tue, 18 Jun 2013 20:56:55 GMT</a:t>
            </a:r>
          </a:p>
          <a:p>
            <a:r>
              <a:rPr lang="ro-RO" sz="1200" dirty="0">
                <a:solidFill>
                  <a:srgbClr val="FF0000"/>
                </a:solidFill>
                <a:latin typeface="Courier New"/>
                <a:cs typeface="Courier New"/>
              </a:rPr>
              <a:t>X-Archive-Orig-ETag: "14cc-4df73f40453cc"</a:t>
            </a:r>
          </a:p>
          <a:p>
            <a:r>
              <a:rPr lang="ro-RO" sz="1200" dirty="0">
                <a:solidFill>
                  <a:srgbClr val="FF0000"/>
                </a:solidFill>
                <a:latin typeface="Courier New"/>
                <a:cs typeface="Courier New"/>
              </a:rPr>
              <a:t>X-Archive-Orig-Accept-Ranges: bytes</a:t>
            </a:r>
          </a:p>
          <a:p>
            <a:r>
              <a:rPr lang="ro-RO" sz="1200" dirty="0">
                <a:solidFill>
                  <a:srgbClr val="FF0000"/>
                </a:solidFill>
                <a:latin typeface="Courier New"/>
                <a:cs typeface="Courier New"/>
              </a:rPr>
              <a:t>X-Archive-Orig-Content-Length: 5324</a:t>
            </a:r>
          </a:p>
          <a:p>
            <a:r>
              <a:rPr lang="ro-RO" sz="1200" dirty="0">
                <a:solidFill>
                  <a:srgbClr val="FF0000"/>
                </a:solidFill>
                <a:latin typeface="Courier New"/>
                <a:cs typeface="Courier New"/>
              </a:rPr>
              <a:t>X-Archive-Orig-Connection: close</a:t>
            </a:r>
          </a:p>
          <a:p>
            <a:r>
              <a:rPr lang="ro-RO" sz="1200" dirty="0">
                <a:latin typeface="Courier New"/>
                <a:cs typeface="Courier New"/>
              </a:rPr>
              <a:t>X-Archive-Guessed-Content-Type: text/html</a:t>
            </a:r>
          </a:p>
          <a:p>
            <a:r>
              <a:rPr lang="ro-RO" sz="1200" dirty="0">
                <a:latin typeface="Courier New"/>
                <a:cs typeface="Courier New"/>
              </a:rPr>
              <a:t>X-Archive-Guessed-Charset: utf-8</a:t>
            </a:r>
          </a:p>
          <a:p>
            <a:r>
              <a:rPr lang="en-US" sz="1200" dirty="0">
                <a:latin typeface="Courier New"/>
                <a:cs typeface="Courier New"/>
              </a:rPr>
              <a:t>Memento-</a:t>
            </a:r>
            <a:r>
              <a:rPr lang="en-US" sz="1200" dirty="0" err="1">
                <a:latin typeface="Courier New"/>
                <a:cs typeface="Courier New"/>
              </a:rPr>
              <a:t>Datetime</a:t>
            </a:r>
            <a:r>
              <a:rPr lang="en-US" sz="1200" dirty="0">
                <a:latin typeface="Courier New"/>
                <a:cs typeface="Courier New"/>
              </a:rPr>
              <a:t>: Tue, 02 Jul 2013 11:50:17 GMT</a:t>
            </a:r>
          </a:p>
          <a:p>
            <a:r>
              <a:rPr lang="en-US" sz="1200" dirty="0">
                <a:latin typeface="Courier New"/>
                <a:cs typeface="Courier New"/>
              </a:rPr>
              <a:t>Link: &lt;http://www.cs.odu.edu:80/~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/&gt;;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="original", &lt;http://</a:t>
            </a:r>
            <a:r>
              <a:rPr lang="en-US" sz="1200" dirty="0" err="1">
                <a:latin typeface="Courier New"/>
                <a:cs typeface="Courier New"/>
              </a:rPr>
              <a:t>web.archive.org</a:t>
            </a:r>
            <a:r>
              <a:rPr lang="en-US" sz="1200" dirty="0">
                <a:latin typeface="Courier New"/>
                <a:cs typeface="Courier New"/>
              </a:rPr>
              <a:t>/web/</a:t>
            </a:r>
            <a:r>
              <a:rPr lang="en-US" sz="1200" dirty="0" err="1">
                <a:latin typeface="Courier New"/>
                <a:cs typeface="Courier New"/>
              </a:rPr>
              <a:t>timemap</a:t>
            </a:r>
            <a:r>
              <a:rPr lang="en-US" sz="1200" dirty="0">
                <a:latin typeface="Courier New"/>
                <a:cs typeface="Courier New"/>
              </a:rPr>
              <a:t>/link/http://www.cs.odu.edu:80/~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/&gt;;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</a:t>
            </a:r>
            <a:r>
              <a:rPr lang="en-US" sz="1200" dirty="0" err="1">
                <a:latin typeface="Courier New"/>
                <a:cs typeface="Courier New"/>
              </a:rPr>
              <a:t>timemap</a:t>
            </a:r>
            <a:r>
              <a:rPr lang="en-US" sz="1200" dirty="0">
                <a:latin typeface="Courier New"/>
                <a:cs typeface="Courier New"/>
              </a:rPr>
              <a:t>"; type="application/link-format", &lt;http://</a:t>
            </a:r>
            <a:r>
              <a:rPr lang="en-US" sz="1200" dirty="0" err="1">
                <a:latin typeface="Courier New"/>
                <a:cs typeface="Courier New"/>
              </a:rPr>
              <a:t>web.archive.org</a:t>
            </a:r>
            <a:r>
              <a:rPr lang="en-US" sz="1200" dirty="0">
                <a:latin typeface="Courier New"/>
                <a:cs typeface="Courier New"/>
              </a:rPr>
              <a:t>/web/http://www.cs.odu.edu:80/~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/&gt;;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</a:t>
            </a:r>
            <a:r>
              <a:rPr lang="en-US" sz="1200" dirty="0" err="1">
                <a:latin typeface="Courier New"/>
                <a:cs typeface="Courier New"/>
              </a:rPr>
              <a:t>timegate</a:t>
            </a:r>
            <a:r>
              <a:rPr lang="en-US" sz="1200" dirty="0">
                <a:latin typeface="Courier New"/>
                <a:cs typeface="Courier New"/>
              </a:rPr>
              <a:t>", &lt;http://</a:t>
            </a:r>
            <a:r>
              <a:rPr lang="en-US" sz="1200" dirty="0" err="1">
                <a:latin typeface="Courier New"/>
                <a:cs typeface="Courier New"/>
              </a:rPr>
              <a:t>web.archive.org</a:t>
            </a:r>
            <a:r>
              <a:rPr lang="en-US" sz="1200" dirty="0">
                <a:latin typeface="Courier New"/>
                <a:cs typeface="Courier New"/>
              </a:rPr>
              <a:t>/web/20020526053005/http://www.cs.odu.edu:80/~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/&gt;;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="first memento"; </a:t>
            </a:r>
            <a:r>
              <a:rPr lang="en-US" sz="1200" dirty="0" err="1">
                <a:latin typeface="Courier New"/>
                <a:cs typeface="Courier New"/>
              </a:rPr>
              <a:t>datetime</a:t>
            </a:r>
            <a:r>
              <a:rPr lang="en-US" sz="1200" dirty="0">
                <a:latin typeface="Courier New"/>
                <a:cs typeface="Courier New"/>
              </a:rPr>
              <a:t>="Sun, 26 May 2002 05:30:05 GMT", &lt;http://</a:t>
            </a:r>
            <a:r>
              <a:rPr lang="en-US" sz="1200" dirty="0" err="1">
                <a:latin typeface="Courier New"/>
                <a:cs typeface="Courier New"/>
              </a:rPr>
              <a:t>web.archive.org</a:t>
            </a:r>
            <a:r>
              <a:rPr lang="en-US" sz="1200" dirty="0">
                <a:latin typeface="Courier New"/>
                <a:cs typeface="Courier New"/>
              </a:rPr>
              <a:t>/web/20130528213507/http://</a:t>
            </a:r>
            <a:r>
              <a:rPr lang="en-US" sz="1200" dirty="0" err="1">
                <a:latin typeface="Courier New"/>
                <a:cs typeface="Courier New"/>
              </a:rPr>
              <a:t>www.cs.odu.edu</a:t>
            </a:r>
            <a:r>
              <a:rPr lang="en-US" sz="1200" dirty="0">
                <a:latin typeface="Courier New"/>
                <a:cs typeface="Courier New"/>
              </a:rPr>
              <a:t>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/&gt;;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</a:t>
            </a:r>
            <a:r>
              <a:rPr lang="en-US" sz="1200" dirty="0" err="1">
                <a:latin typeface="Courier New"/>
                <a:cs typeface="Courier New"/>
              </a:rPr>
              <a:t>prev</a:t>
            </a:r>
            <a:r>
              <a:rPr lang="en-US" sz="1200" dirty="0">
                <a:latin typeface="Courier New"/>
                <a:cs typeface="Courier New"/>
              </a:rPr>
              <a:t> memento"; </a:t>
            </a:r>
            <a:r>
              <a:rPr lang="en-US" sz="1200" dirty="0" err="1">
                <a:latin typeface="Courier New"/>
                <a:cs typeface="Courier New"/>
              </a:rPr>
              <a:t>datetime</a:t>
            </a:r>
            <a:r>
              <a:rPr lang="en-US" sz="1200" dirty="0">
                <a:latin typeface="Courier New"/>
                <a:cs typeface="Courier New"/>
              </a:rPr>
              <a:t>="Tue, 28 May 2013 21:35:07 GMT", &lt;http://</a:t>
            </a:r>
            <a:r>
              <a:rPr lang="en-US" sz="1200" dirty="0" err="1">
                <a:latin typeface="Courier New"/>
                <a:cs typeface="Courier New"/>
              </a:rPr>
              <a:t>web.archive.org</a:t>
            </a:r>
            <a:r>
              <a:rPr lang="en-US" sz="1200" dirty="0">
                <a:latin typeface="Courier New"/>
                <a:cs typeface="Courier New"/>
              </a:rPr>
              <a:t>/web/20130702115017/http://www.cs.odu.edu:80/~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/&gt;;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="memento"; </a:t>
            </a:r>
            <a:r>
              <a:rPr lang="en-US" sz="1200" dirty="0" err="1">
                <a:latin typeface="Courier New"/>
                <a:cs typeface="Courier New"/>
              </a:rPr>
              <a:t>datetime</a:t>
            </a:r>
            <a:r>
              <a:rPr lang="en-US" sz="1200" dirty="0">
                <a:latin typeface="Courier New"/>
                <a:cs typeface="Courier New"/>
              </a:rPr>
              <a:t>="Tue, 02 Jul 2013 11:50:17 GMT", &lt;http://</a:t>
            </a:r>
            <a:r>
              <a:rPr lang="en-US" sz="1200" dirty="0" err="1">
                <a:latin typeface="Courier New"/>
                <a:cs typeface="Courier New"/>
              </a:rPr>
              <a:t>web.archive.org</a:t>
            </a:r>
            <a:r>
              <a:rPr lang="en-US" sz="1200" dirty="0">
                <a:latin typeface="Courier New"/>
                <a:cs typeface="Courier New"/>
              </a:rPr>
              <a:t>/web/20130730042519/http://</a:t>
            </a:r>
            <a:r>
              <a:rPr lang="en-US" sz="1200" dirty="0" err="1">
                <a:latin typeface="Courier New"/>
                <a:cs typeface="Courier New"/>
              </a:rPr>
              <a:t>www.cs.odu.edu</a:t>
            </a:r>
            <a:r>
              <a:rPr lang="en-US" sz="1200" dirty="0">
                <a:latin typeface="Courier New"/>
                <a:cs typeface="Courier New"/>
              </a:rPr>
              <a:t>/%7Emln/&gt;;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="next memento"; </a:t>
            </a:r>
            <a:r>
              <a:rPr lang="en-US" sz="1200" dirty="0" err="1">
                <a:latin typeface="Courier New"/>
                <a:cs typeface="Courier New"/>
              </a:rPr>
              <a:t>datetime</a:t>
            </a:r>
            <a:r>
              <a:rPr lang="en-US" sz="1200" dirty="0">
                <a:latin typeface="Courier New"/>
                <a:cs typeface="Courier New"/>
              </a:rPr>
              <a:t>="Tue, 30 Jul 2013 04:25:19 GMT", &lt;http://</a:t>
            </a:r>
            <a:r>
              <a:rPr lang="en-US" sz="1200" dirty="0" err="1">
                <a:latin typeface="Courier New"/>
                <a:cs typeface="Courier New"/>
              </a:rPr>
              <a:t>web.archive.org</a:t>
            </a:r>
            <a:r>
              <a:rPr lang="en-US" sz="1200" dirty="0">
                <a:latin typeface="Courier New"/>
                <a:cs typeface="Courier New"/>
              </a:rPr>
              <a:t>/web/20200830155115/https://</a:t>
            </a:r>
            <a:r>
              <a:rPr lang="en-US" sz="1200" dirty="0" err="1">
                <a:latin typeface="Courier New"/>
                <a:cs typeface="Courier New"/>
              </a:rPr>
              <a:t>www.cs.odu.edu</a:t>
            </a:r>
            <a:r>
              <a:rPr lang="en-US" sz="1200" dirty="0">
                <a:latin typeface="Courier New"/>
                <a:cs typeface="Courier New"/>
              </a:rPr>
              <a:t>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/&gt;;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="last memento"; </a:t>
            </a:r>
            <a:r>
              <a:rPr lang="en-US" sz="1200" dirty="0" err="1">
                <a:latin typeface="Courier New"/>
                <a:cs typeface="Courier New"/>
              </a:rPr>
              <a:t>datetime</a:t>
            </a:r>
            <a:r>
              <a:rPr lang="en-US" sz="1200" dirty="0">
                <a:latin typeface="Courier New"/>
                <a:cs typeface="Courier New"/>
              </a:rPr>
              <a:t>="Sun, 30 Aug 2020 15:51:15 GMT"</a:t>
            </a:r>
          </a:p>
          <a:p>
            <a:r>
              <a:rPr lang="en-US" sz="1200" dirty="0">
                <a:latin typeface="Courier New"/>
                <a:cs typeface="Courier New"/>
              </a:rPr>
              <a:t>Content-Security-Policy: default-</a:t>
            </a:r>
            <a:r>
              <a:rPr lang="en-US" sz="1200" dirty="0" err="1">
                <a:latin typeface="Courier New"/>
                <a:cs typeface="Courier New"/>
              </a:rPr>
              <a:t>src</a:t>
            </a:r>
            <a:r>
              <a:rPr lang="en-US" sz="1200" dirty="0">
                <a:latin typeface="Courier New"/>
                <a:cs typeface="Courier New"/>
              </a:rPr>
              <a:t> 'self' 'unsafe-</a:t>
            </a:r>
            <a:r>
              <a:rPr lang="en-US" sz="1200" dirty="0" err="1">
                <a:latin typeface="Courier New"/>
                <a:cs typeface="Courier New"/>
              </a:rPr>
              <a:t>eval</a:t>
            </a:r>
            <a:r>
              <a:rPr lang="en-US" sz="1200" dirty="0">
                <a:latin typeface="Courier New"/>
                <a:cs typeface="Courier New"/>
              </a:rPr>
              <a:t>' 'unsafe-inline' data: blob: </a:t>
            </a:r>
            <a:r>
              <a:rPr lang="en-US" sz="1200" dirty="0" err="1">
                <a:latin typeface="Courier New"/>
                <a:cs typeface="Courier New"/>
              </a:rPr>
              <a:t>archive.org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web.archive.org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analytics.archive.org</a:t>
            </a:r>
            <a:r>
              <a:rPr lang="en-US" sz="1200" dirty="0">
                <a:latin typeface="Courier New"/>
                <a:cs typeface="Courier New"/>
              </a:rPr>
              <a:t> </a:t>
            </a:r>
            <a:r>
              <a:rPr lang="en-US" sz="1200" dirty="0" err="1">
                <a:latin typeface="Courier New"/>
                <a:cs typeface="Courier New"/>
              </a:rPr>
              <a:t>pragma.archivelab.org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pl-PL" sz="1200" dirty="0">
                <a:latin typeface="Courier New"/>
                <a:cs typeface="Courier New"/>
              </a:rPr>
              <a:t>X-Archive-</a:t>
            </a:r>
            <a:r>
              <a:rPr lang="pl-PL" sz="1200" dirty="0" err="1">
                <a:latin typeface="Courier New"/>
                <a:cs typeface="Courier New"/>
              </a:rPr>
              <a:t>Src</a:t>
            </a:r>
            <a:r>
              <a:rPr lang="pl-PL" sz="1200" dirty="0">
                <a:latin typeface="Courier New"/>
                <a:cs typeface="Courier New"/>
              </a:rPr>
              <a:t>: alexa20130703-01/51_34_20130702114817_crawl102.arc.gz</a:t>
            </a:r>
          </a:p>
          <a:p>
            <a:r>
              <a:rPr lang="pl-PL" sz="1200" dirty="0">
                <a:latin typeface="Courier New"/>
                <a:cs typeface="Courier New"/>
              </a:rPr>
              <a:t>Server-Timing: </a:t>
            </a:r>
            <a:r>
              <a:rPr lang="pl-PL" sz="1200" dirty="0" err="1">
                <a:latin typeface="Courier New"/>
                <a:cs typeface="Courier New"/>
              </a:rPr>
              <a:t>captures_list;dur</a:t>
            </a:r>
            <a:r>
              <a:rPr lang="pl-PL" sz="1200" dirty="0">
                <a:latin typeface="Courier New"/>
                <a:cs typeface="Courier New"/>
              </a:rPr>
              <a:t>=2164.166606, PetaboxLoader3.resolve;dur=1885.610898, </a:t>
            </a:r>
            <a:r>
              <a:rPr lang="pl-PL" sz="1200" dirty="0" err="1">
                <a:latin typeface="Courier New"/>
                <a:cs typeface="Courier New"/>
              </a:rPr>
              <a:t>esindex;dur</a:t>
            </a:r>
            <a:r>
              <a:rPr lang="pl-PL" sz="1200" dirty="0">
                <a:latin typeface="Courier New"/>
                <a:cs typeface="Courier New"/>
              </a:rPr>
              <a:t>=0.012281, </a:t>
            </a:r>
            <a:r>
              <a:rPr lang="pl-PL" sz="1200" dirty="0" err="1">
                <a:latin typeface="Courier New"/>
                <a:cs typeface="Courier New"/>
              </a:rPr>
              <a:t>exclusion.robots;dur</a:t>
            </a:r>
            <a:r>
              <a:rPr lang="pl-PL" sz="1200" dirty="0">
                <a:latin typeface="Courier New"/>
                <a:cs typeface="Courier New"/>
              </a:rPr>
              <a:t>=0.137955, </a:t>
            </a:r>
            <a:r>
              <a:rPr lang="pl-PL" sz="1200" dirty="0" err="1">
                <a:latin typeface="Courier New"/>
                <a:cs typeface="Courier New"/>
              </a:rPr>
              <a:t>exclusion.robots.policy;dur</a:t>
            </a:r>
            <a:r>
              <a:rPr lang="pl-PL" sz="1200" dirty="0">
                <a:latin typeface="Courier New"/>
                <a:cs typeface="Courier New"/>
              </a:rPr>
              <a:t>=0.127348, </a:t>
            </a:r>
            <a:r>
              <a:rPr lang="pl-PL" sz="1200" dirty="0" err="1">
                <a:latin typeface="Courier New"/>
                <a:cs typeface="Courier New"/>
              </a:rPr>
              <a:t>load_resource;dur</a:t>
            </a:r>
            <a:r>
              <a:rPr lang="pl-PL" sz="1200" dirty="0">
                <a:latin typeface="Courier New"/>
                <a:cs typeface="Courier New"/>
              </a:rPr>
              <a:t>=2114.958074, PetaboxLoader3.datanode;dur=1514.102673, </a:t>
            </a:r>
            <a:r>
              <a:rPr lang="pl-PL" sz="1200" dirty="0" err="1">
                <a:latin typeface="Courier New"/>
                <a:cs typeface="Courier New"/>
              </a:rPr>
              <a:t>LoadShardBlock;dur</a:t>
            </a:r>
            <a:r>
              <a:rPr lang="pl-PL" sz="1200" dirty="0">
                <a:latin typeface="Courier New"/>
                <a:cs typeface="Courier New"/>
              </a:rPr>
              <a:t>=2088.434252, </a:t>
            </a:r>
            <a:r>
              <a:rPr lang="pl-PL" sz="1200" dirty="0" err="1">
                <a:latin typeface="Courier New"/>
                <a:cs typeface="Courier New"/>
              </a:rPr>
              <a:t>RedisCDXSource;dur</a:t>
            </a:r>
            <a:r>
              <a:rPr lang="pl-PL" sz="1200" dirty="0">
                <a:latin typeface="Courier New"/>
                <a:cs typeface="Courier New"/>
              </a:rPr>
              <a:t>=30.209630, </a:t>
            </a:r>
            <a:r>
              <a:rPr lang="pl-PL" sz="1200" dirty="0" err="1">
                <a:latin typeface="Courier New"/>
                <a:cs typeface="Courier New"/>
              </a:rPr>
              <a:t>CDXLines.iter;dur</a:t>
            </a:r>
            <a:r>
              <a:rPr lang="pl-PL" sz="1200" dirty="0">
                <a:latin typeface="Courier New"/>
                <a:cs typeface="Courier New"/>
              </a:rPr>
              <a:t>=27.687753</a:t>
            </a:r>
          </a:p>
          <a:p>
            <a:r>
              <a:rPr lang="pl-PL" sz="1200" dirty="0">
                <a:latin typeface="Courier New"/>
                <a:cs typeface="Courier New"/>
              </a:rPr>
              <a:t>X-</a:t>
            </a:r>
            <a:r>
              <a:rPr lang="pl-PL" sz="1200" dirty="0" err="1">
                <a:latin typeface="Courier New"/>
                <a:cs typeface="Courier New"/>
              </a:rPr>
              <a:t>App</a:t>
            </a:r>
            <a:r>
              <a:rPr lang="pl-PL" sz="1200" dirty="0">
                <a:latin typeface="Courier New"/>
                <a:cs typeface="Courier New"/>
              </a:rPr>
              <a:t>-Server: wwwb-app31</a:t>
            </a:r>
          </a:p>
          <a:p>
            <a:r>
              <a:rPr lang="pl-PL" sz="1200" dirty="0">
                <a:latin typeface="Courier New"/>
                <a:cs typeface="Courier New"/>
              </a:rPr>
              <a:t>X-</a:t>
            </a:r>
            <a:r>
              <a:rPr lang="pl-PL" sz="1200" dirty="0" err="1">
                <a:latin typeface="Courier New"/>
                <a:cs typeface="Courier New"/>
              </a:rPr>
              <a:t>ts</a:t>
            </a:r>
            <a:r>
              <a:rPr lang="pl-PL" sz="1200" dirty="0">
                <a:latin typeface="Courier New"/>
                <a:cs typeface="Courier New"/>
              </a:rPr>
              <a:t>: 200</a:t>
            </a:r>
          </a:p>
          <a:p>
            <a:r>
              <a:rPr lang="pl-PL" sz="1200" dirty="0">
                <a:latin typeface="Courier New"/>
                <a:cs typeface="Courier New"/>
              </a:rPr>
              <a:t>X-</a:t>
            </a:r>
            <a:r>
              <a:rPr lang="pl-PL" sz="1200" dirty="0" err="1">
                <a:latin typeface="Courier New"/>
                <a:cs typeface="Courier New"/>
              </a:rPr>
              <a:t>location</a:t>
            </a:r>
            <a:r>
              <a:rPr lang="pl-PL" sz="1200" dirty="0">
                <a:latin typeface="Courier New"/>
                <a:cs typeface="Courier New"/>
              </a:rPr>
              <a:t>: </a:t>
            </a:r>
            <a:r>
              <a:rPr lang="pl-PL" sz="1200" dirty="0" err="1">
                <a:latin typeface="Courier New"/>
                <a:cs typeface="Courier New"/>
              </a:rPr>
              <a:t>All</a:t>
            </a:r>
            <a:endParaRPr lang="pl-PL" sz="1200" dirty="0">
              <a:latin typeface="Courier New"/>
              <a:cs typeface="Courier New"/>
            </a:endParaRPr>
          </a:p>
          <a:p>
            <a:r>
              <a:rPr lang="pl-PL" sz="1200" dirty="0">
                <a:latin typeface="Courier New"/>
                <a:cs typeface="Courier New"/>
              </a:rPr>
              <a:t>X-Cache-</a:t>
            </a:r>
            <a:r>
              <a:rPr lang="pl-PL" sz="1200" dirty="0" err="1">
                <a:latin typeface="Courier New"/>
                <a:cs typeface="Courier New"/>
              </a:rPr>
              <a:t>Key</a:t>
            </a:r>
            <a:r>
              <a:rPr lang="pl-PL" sz="1200" dirty="0">
                <a:latin typeface="Courier New"/>
                <a:cs typeface="Courier New"/>
              </a:rPr>
              <a:t>: </a:t>
            </a:r>
            <a:r>
              <a:rPr lang="pl-PL" sz="1200" dirty="0" err="1">
                <a:latin typeface="Courier New"/>
                <a:cs typeface="Courier New"/>
              </a:rPr>
              <a:t>httpweb.archive.org</a:t>
            </a:r>
            <a:r>
              <a:rPr lang="pl-PL" sz="1200" dirty="0">
                <a:latin typeface="Courier New"/>
                <a:cs typeface="Courier New"/>
              </a:rPr>
              <a:t>/web/20130702115017/http://</a:t>
            </a:r>
            <a:r>
              <a:rPr lang="pl-PL" sz="1200" dirty="0" err="1">
                <a:latin typeface="Courier New"/>
                <a:cs typeface="Courier New"/>
              </a:rPr>
              <a:t>www.cs.odu.edu</a:t>
            </a:r>
            <a:r>
              <a:rPr lang="pl-PL" sz="1200" dirty="0">
                <a:latin typeface="Courier New"/>
                <a:cs typeface="Courier New"/>
              </a:rPr>
              <a:t>/~mln/US</a:t>
            </a:r>
          </a:p>
          <a:p>
            <a:r>
              <a:rPr lang="pl-PL" sz="1200" dirty="0">
                <a:latin typeface="Courier New"/>
                <a:cs typeface="Courier New"/>
              </a:rPr>
              <a:t>X-</a:t>
            </a:r>
            <a:r>
              <a:rPr lang="pl-PL" sz="1200" dirty="0" err="1">
                <a:latin typeface="Courier New"/>
                <a:cs typeface="Courier New"/>
              </a:rPr>
              <a:t>Page</a:t>
            </a:r>
            <a:r>
              <a:rPr lang="pl-PL" sz="1200" dirty="0">
                <a:latin typeface="Courier New"/>
                <a:cs typeface="Courier New"/>
              </a:rPr>
              <a:t>-Cache: MISS</a:t>
            </a:r>
          </a:p>
        </p:txBody>
      </p:sp>
      <p:sp>
        <p:nvSpPr>
          <p:cNvPr id="194562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cs typeface="Arial" charset="0"/>
              </a:rPr>
              <a:t>Also helpful: echoing the original HTTP headers </a:t>
            </a:r>
            <a:endParaRPr lang="en-US" sz="2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801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5" name="Picture 3" descr="mln-cur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86" name="Rectangle 4"/>
          <p:cNvSpPr>
            <a:spLocks noChangeArrowheads="1"/>
          </p:cNvSpPr>
          <p:nvPr/>
        </p:nvSpPr>
        <p:spPr bwMode="auto">
          <a:xfrm>
            <a:off x="838200" y="6491288"/>
            <a:ext cx="7248525" cy="307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MementoFox: </a:t>
            </a:r>
            <a:r>
              <a:rPr lang="en-US">
                <a:latin typeface="Calibri" charset="0"/>
                <a:hlinkClick r:id="rId3"/>
              </a:rPr>
              <a:t>https://addons.mozilla.org/en-us/firefox/addon/mementofox/</a:t>
            </a:r>
            <a:r>
              <a:rPr lang="en-US">
                <a:latin typeface="Calibri" charset="0"/>
              </a:rPr>
              <a:t>  (now deprecated) </a:t>
            </a:r>
          </a:p>
        </p:txBody>
      </p:sp>
    </p:spTree>
    <p:extLst>
      <p:ext uri="{BB962C8B-B14F-4D97-AF65-F5344CB8AC3E}">
        <p14:creationId xmlns:p14="http://schemas.microsoft.com/office/powerpoint/2010/main" val="798330435"/>
      </p:ext>
    </p:extLst>
  </p:cSld>
  <p:clrMapOvr>
    <a:masterClrMapping/>
  </p:clrMapOvr>
  <p:transition xmlns:p14="http://schemas.microsoft.com/office/powerpoint/2010/main"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09" name="Picture 4" descr="mln-2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6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6610" name="Rectangle 26"/>
          <p:cNvSpPr>
            <a:spLocks noChangeArrowheads="1"/>
          </p:cNvSpPr>
          <p:nvPr/>
        </p:nvSpPr>
        <p:spPr bwMode="auto">
          <a:xfrm>
            <a:off x="3733800" y="457200"/>
            <a:ext cx="3276600" cy="609600"/>
          </a:xfrm>
          <a:prstGeom prst="rect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96611" name="Rectangle 5"/>
          <p:cNvSpPr>
            <a:spLocks noChangeArrowheads="1"/>
          </p:cNvSpPr>
          <p:nvPr/>
        </p:nvSpPr>
        <p:spPr bwMode="auto">
          <a:xfrm>
            <a:off x="2590800" y="6553200"/>
            <a:ext cx="34988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/>
              <a:t>art history </a:t>
            </a:r>
            <a:r>
              <a:rPr lang="en-US" sz="1000">
                <a:hlinkClick r:id="rId3"/>
              </a:rPr>
              <a:t>http://artsalesindex.artinfo.com/asi/lots/5074380</a:t>
            </a:r>
            <a:r>
              <a:rPr lang="en-US" sz="1000"/>
              <a:t>    </a:t>
            </a:r>
            <a:endParaRPr lang="en-US" sz="10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335143"/>
      </p:ext>
    </p:extLst>
  </p:cSld>
  <p:clrMapOvr>
    <a:masterClrMapping/>
  </p:clrMapOvr>
  <p:transition xmlns:p14="http://schemas.microsoft.com/office/powerpoint/2010/main"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7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Memento for Chrome</a:t>
            </a:r>
          </a:p>
        </p:txBody>
      </p:sp>
      <p:pic>
        <p:nvPicPr>
          <p:cNvPr id="19763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1563688"/>
            <a:ext cx="4421187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636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7637" name="TextBox 1"/>
          <p:cNvSpPr txBox="1">
            <a:spLocks noChangeArrowheads="1"/>
          </p:cNvSpPr>
          <p:nvPr/>
        </p:nvSpPr>
        <p:spPr bwMode="auto">
          <a:xfrm>
            <a:off x="457200" y="6248400"/>
            <a:ext cx="825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3"/>
              </a:rPr>
              <a:t>http://ws-dl.blogspot.com/2013/10/2013-10-14-right-click-to-past-memento.html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994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76200" y="76200"/>
            <a:ext cx="8991600" cy="59436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98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>
                <a:latin typeface="Arial" charset="0"/>
                <a:cs typeface="Arial" charset="0"/>
              </a:rPr>
              <a:t>Time Travel with Mink</a:t>
            </a:r>
          </a:p>
        </p:txBody>
      </p:sp>
      <p:sp>
        <p:nvSpPr>
          <p:cNvPr id="198659" name="Title 1"/>
          <p:cNvSpPr txBox="1">
            <a:spLocks/>
          </p:cNvSpPr>
          <p:nvPr/>
        </p:nvSpPr>
        <p:spPr bwMode="auto">
          <a:xfrm>
            <a:off x="685800" y="48752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endParaRPr lang="en-US" sz="2400">
              <a:solidFill>
                <a:srgbClr val="000000"/>
              </a:solidFill>
              <a:cs typeface="Arial" charset="0"/>
              <a:sym typeface="Arial" charset="0"/>
            </a:endParaRPr>
          </a:p>
        </p:txBody>
      </p:sp>
      <p:sp>
        <p:nvSpPr>
          <p:cNvPr id="198660" name="TextBox 1"/>
          <p:cNvSpPr txBox="1">
            <a:spLocks noChangeArrowheads="1"/>
          </p:cNvSpPr>
          <p:nvPr/>
        </p:nvSpPr>
        <p:spPr bwMode="auto">
          <a:xfrm>
            <a:off x="3200400" y="6248400"/>
            <a:ext cx="272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i-FI" sz="1800">
                <a:hlinkClick r:id="rId2"/>
              </a:rPr>
              <a:t>http://matkelly.com/mink/</a:t>
            </a:r>
            <a:r>
              <a:rPr lang="fi-FI" sz="1800"/>
              <a:t> </a:t>
            </a:r>
            <a:endParaRPr lang="en-US" sz="1800"/>
          </a:p>
        </p:txBody>
      </p:sp>
      <p:pic>
        <p:nvPicPr>
          <p:cNvPr id="198661" name="Picture 2" descr="Mink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57400"/>
            <a:ext cx="28194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66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Read Like It</a:t>
            </a:r>
            <a:r>
              <a:rPr lang="fr-FR">
                <a:latin typeface="Calibri" charset="0"/>
              </a:rPr>
              <a:t>'</a:t>
            </a:r>
            <a:r>
              <a:rPr lang="en-US">
                <a:latin typeface="Calibri" charset="0"/>
              </a:rPr>
              <a:t>s 2004</a:t>
            </a:r>
          </a:p>
        </p:txBody>
      </p:sp>
      <p:pic>
        <p:nvPicPr>
          <p:cNvPr id="199682" name="Picture 2" descr="dlib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683" name="TextBox 3"/>
          <p:cNvSpPr txBox="1">
            <a:spLocks noChangeArrowheads="1"/>
          </p:cNvSpPr>
          <p:nvPr/>
        </p:nvSpPr>
        <p:spPr bwMode="auto">
          <a:xfrm>
            <a:off x="1066800" y="5943600"/>
            <a:ext cx="59134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da-DK" sz="1800">
                <a:hlinkClick r:id="rId3"/>
              </a:rPr>
              <a:t>http://www.dlib.org/dlib/september04/vandesompel/09vandesompel.html</a:t>
            </a:r>
            <a:r>
              <a:rPr lang="da-DK" sz="1800"/>
              <a:t> 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5541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Time Travel: Scroll To The Bottom, First Reference</a:t>
            </a:r>
          </a:p>
        </p:txBody>
      </p:sp>
      <p:pic>
        <p:nvPicPr>
          <p:cNvPr id="20070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0707" name="Shape 34"/>
          <p:cNvSpPr>
            <a:spLocks noChangeArrowheads="1"/>
          </p:cNvSpPr>
          <p:nvPr/>
        </p:nvSpPr>
        <p:spPr bwMode="auto">
          <a:xfrm>
            <a:off x="1866900" y="15748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8561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Uniform Resource Identifiers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4114800" y="1671638"/>
            <a:ext cx="709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URI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3200400" y="3043238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URL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6019800" y="3119438"/>
            <a:ext cx="84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</a:rPr>
              <a:t>URN</a:t>
            </a:r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2133600" y="1447800"/>
            <a:ext cx="4876800" cy="3581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2286000" y="2209800"/>
            <a:ext cx="3429000" cy="2286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5943600" y="3124200"/>
            <a:ext cx="914400" cy="533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Text Box 9"/>
          <p:cNvSpPr txBox="1">
            <a:spLocks noChangeArrowheads="1"/>
          </p:cNvSpPr>
          <p:nvPr/>
        </p:nvSpPr>
        <p:spPr bwMode="auto">
          <a:xfrm>
            <a:off x="4800600" y="16732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2396</a:t>
            </a:r>
          </a:p>
        </p:txBody>
      </p:sp>
      <p:sp>
        <p:nvSpPr>
          <p:cNvPr id="69642" name="Text Box 10"/>
          <p:cNvSpPr txBox="1">
            <a:spLocks noChangeArrowheads="1"/>
          </p:cNvSpPr>
          <p:nvPr/>
        </p:nvSpPr>
        <p:spPr bwMode="auto">
          <a:xfrm>
            <a:off x="6019800" y="2819400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2141</a:t>
            </a:r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3810000" y="2968625"/>
            <a:ext cx="879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i="1">
                <a:latin typeface="Arial" charset="0"/>
              </a:rPr>
              <a:t>RFC 1738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1371600" y="5029200"/>
            <a:ext cx="67500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URI &amp; URL: </a:t>
            </a:r>
            <a:r>
              <a:rPr lang="en-US" sz="2000" dirty="0">
                <a:latin typeface="Arial" charset="0"/>
                <a:hlinkClick r:id="rId3"/>
              </a:rPr>
              <a:t>http://www.cs.odu.edu/</a:t>
            </a: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URL: </a:t>
            </a:r>
            <a:r>
              <a:rPr lang="en-US" sz="2000" dirty="0">
                <a:latin typeface="Arial" charset="0"/>
                <a:hlinkClick r:id="rId4" action="ppaction://hlinkfile"/>
              </a:rPr>
              <a:t>ftp://ftp.isi.edu/pub/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URI: </a:t>
            </a:r>
            <a:r>
              <a:rPr lang="en-US" sz="2000" dirty="0" err="1">
                <a:latin typeface="Arial" charset="0"/>
              </a:rPr>
              <a:t>info:pmid</a:t>
            </a:r>
            <a:r>
              <a:rPr lang="en-US" sz="2000" dirty="0">
                <a:latin typeface="Arial" charset="0"/>
              </a:rPr>
              <a:t>/12376099</a:t>
            </a:r>
          </a:p>
          <a:p>
            <a:r>
              <a:rPr lang="en-US" sz="2000" dirty="0">
                <a:latin typeface="Arial" charset="0"/>
              </a:rPr>
              <a:t>URN: urn:uuid:6e8bc430-9c3a-11d9-9669-0800200c9a66 </a:t>
            </a:r>
          </a:p>
        </p:txBody>
      </p:sp>
    </p:spTree>
    <p:extLst>
      <p:ext uri="{BB962C8B-B14F-4D97-AF65-F5344CB8AC3E}">
        <p14:creationId xmlns:p14="http://schemas.microsoft.com/office/powerpoint/2010/main" val="2096098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Link In 2014 Redirects To Main Site</a:t>
            </a:r>
          </a:p>
        </p:txBody>
      </p:sp>
      <p:pic>
        <p:nvPicPr>
          <p:cNvPr id="201730" name="Picture 2" descr="dlib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6029325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50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Set For September 15, 2004</a:t>
            </a:r>
          </a:p>
        </p:txBody>
      </p:sp>
      <p:pic>
        <p:nvPicPr>
          <p:cNvPr id="202754" name="Picture 4" descr="dlib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325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3778" name="Picture 2" descr="dlib-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123950"/>
            <a:ext cx="5919788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8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The Report @ 2004-10-12</a:t>
            </a:r>
          </a:p>
        </p:txBody>
      </p:sp>
      <p:pic>
        <p:nvPicPr>
          <p:cNvPr id="204802" name="Picture 3" descr="dlib-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23950"/>
            <a:ext cx="5919788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00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Second Reference</a:t>
            </a:r>
          </a:p>
        </p:txBody>
      </p:sp>
      <p:pic>
        <p:nvPicPr>
          <p:cNvPr id="205826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7" name="Shape 34"/>
          <p:cNvSpPr>
            <a:spLocks noChangeArrowheads="1"/>
          </p:cNvSpPr>
          <p:nvPr/>
        </p:nvSpPr>
        <p:spPr bwMode="auto">
          <a:xfrm>
            <a:off x="1866900" y="18542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47603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Time Travel: Second Reference In 2014</a:t>
            </a:r>
          </a:p>
        </p:txBody>
      </p:sp>
      <p:pic>
        <p:nvPicPr>
          <p:cNvPr id="206850" name="Picture 2" descr="dlib-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937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Click On The Link</a:t>
            </a:r>
          </a:p>
        </p:txBody>
      </p:sp>
      <p:pic>
        <p:nvPicPr>
          <p:cNvPr id="207874" name="Picture 5" descr="dlib-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8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069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@ 2004-12-11</a:t>
            </a:r>
          </a:p>
        </p:txBody>
      </p:sp>
      <p:pic>
        <p:nvPicPr>
          <p:cNvPr id="208898" name="Picture 2" descr="dlib-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123950"/>
            <a:ext cx="59896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30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Fifth Reference</a:t>
            </a:r>
          </a:p>
        </p:txBody>
      </p:sp>
      <p:pic>
        <p:nvPicPr>
          <p:cNvPr id="209922" name="Picture 3" descr="dlib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3" name="Shape 34"/>
          <p:cNvSpPr>
            <a:spLocks noChangeArrowheads="1"/>
          </p:cNvSpPr>
          <p:nvPr/>
        </p:nvSpPr>
        <p:spPr bwMode="auto">
          <a:xfrm>
            <a:off x="1866900" y="2667000"/>
            <a:ext cx="5346700" cy="285750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0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Current Page Is 404</a:t>
            </a:r>
          </a:p>
        </p:txBody>
      </p:sp>
      <p:pic>
        <p:nvPicPr>
          <p:cNvPr id="210946" name="Picture 2" descr="dlib-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23950"/>
            <a:ext cx="597376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153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RFC 2396</a:t>
            </a:r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0" y="2057400"/>
            <a:ext cx="8842375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“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A URI can be further classified as a locator, a name, or both.  The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term 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"Uniform Resource Locator" (URL)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identify resources via a representation of their primary access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mechanism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 (e.g., their network "location"), rather than identifying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resource by name or by some other attribute(s) of that resource.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  <a:latin typeface="Courier New" charset="0"/>
              </a:rPr>
              <a:t>   The term "</a:t>
            </a:r>
            <a:r>
              <a:rPr lang="en-US" sz="1600">
                <a:solidFill>
                  <a:schemeClr val="hlink"/>
                </a:solidFill>
                <a:latin typeface="Courier New" charset="0"/>
              </a:rPr>
              <a:t>Uniform Resource Name" (URN) refers to the subset of URI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that are required to remain globally unique and persistent even when</a:t>
            </a:r>
          </a:p>
          <a:p>
            <a:pPr eaLnBrk="1" hangingPunct="1"/>
            <a:r>
              <a:rPr lang="en-US" sz="1600">
                <a:solidFill>
                  <a:schemeClr val="hlink"/>
                </a:solidFill>
                <a:latin typeface="Courier New" charset="0"/>
              </a:rPr>
              <a:t>   the resource ceases to exist or becomes unavailable</a:t>
            </a:r>
            <a:r>
              <a:rPr lang="en-US" sz="1600">
                <a:solidFill>
                  <a:srgbClr val="000000"/>
                </a:solidFill>
                <a:latin typeface="Courier New" charset="0"/>
              </a:rPr>
              <a:t>.</a:t>
            </a:r>
            <a:r>
              <a:rPr lang="ja-JP" altLang="en-US" sz="1600">
                <a:solidFill>
                  <a:srgbClr val="000000"/>
                </a:solidFill>
                <a:latin typeface="Arial"/>
              </a:rPr>
              <a:t>”</a:t>
            </a:r>
            <a:endParaRPr lang="en-US" sz="16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033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Right Link On The Link</a:t>
            </a:r>
          </a:p>
        </p:txBody>
      </p:sp>
      <p:pic>
        <p:nvPicPr>
          <p:cNvPr id="211970" name="Picture 3" descr="dlib-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73763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489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Time Travel: Page As Of 2004-10-12</a:t>
            </a:r>
          </a:p>
        </p:txBody>
      </p:sp>
      <p:pic>
        <p:nvPicPr>
          <p:cNvPr id="212994" name="Picture 2" descr="dlib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117600"/>
            <a:ext cx="5981700" cy="457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1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>
          <a:xfrm>
            <a:off x="685800" y="2424113"/>
            <a:ext cx="7848600" cy="935037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A More Fun Example…</a:t>
            </a:r>
          </a:p>
        </p:txBody>
      </p:sp>
    </p:spTree>
    <p:extLst>
      <p:ext uri="{BB962C8B-B14F-4D97-AF65-F5344CB8AC3E}">
        <p14:creationId xmlns:p14="http://schemas.microsoft.com/office/powerpoint/2010/main" val="394445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hape 3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>
                <a:latin typeface="Calibri" charset="0"/>
              </a:rPr>
              <a:t>Fixing 404 Pages: Google Results Page</a:t>
            </a:r>
          </a:p>
        </p:txBody>
      </p:sp>
      <p:pic>
        <p:nvPicPr>
          <p:cNvPr id="215042" name="Shape 3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041400"/>
            <a:ext cx="6086475" cy="465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3" name="Shape 34"/>
          <p:cNvSpPr>
            <a:spLocks noChangeArrowheads="1"/>
          </p:cNvSpPr>
          <p:nvPr/>
        </p:nvSpPr>
        <p:spPr bwMode="auto">
          <a:xfrm>
            <a:off x="2108200" y="4325938"/>
            <a:ext cx="2868613" cy="506412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22728089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Shape 3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Result Page </a:t>
            </a:r>
          </a:p>
        </p:txBody>
      </p:sp>
      <p:pic>
        <p:nvPicPr>
          <p:cNvPr id="217090" name="Shape 4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1" name="TextBox 1"/>
          <p:cNvSpPr txBox="1">
            <a:spLocks noChangeArrowheads="1"/>
          </p:cNvSpPr>
          <p:nvPr/>
        </p:nvSpPr>
        <p:spPr bwMode="auto">
          <a:xfrm>
            <a:off x="1447800" y="5867400"/>
            <a:ext cx="5153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http://www.clashmusic.com/news/johnny-marr-leaves-the-cribs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49609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hape 4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Scrolling Down</a:t>
            </a:r>
          </a:p>
        </p:txBody>
      </p:sp>
      <p:pic>
        <p:nvPicPr>
          <p:cNvPr id="219138" name="Shape 4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9139" name="Shape 47"/>
          <p:cNvSpPr>
            <a:spLocks noChangeArrowheads="1"/>
          </p:cNvSpPr>
          <p:nvPr/>
        </p:nvSpPr>
        <p:spPr bwMode="auto">
          <a:xfrm>
            <a:off x="2990850" y="3225800"/>
            <a:ext cx="534988" cy="24606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420866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Shape 5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Server Up, Page 404</a:t>
            </a:r>
          </a:p>
        </p:txBody>
      </p:sp>
      <p:pic>
        <p:nvPicPr>
          <p:cNvPr id="221186" name="Shape 5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95743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Shape 58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Using Memento For Chrome</a:t>
            </a:r>
          </a:p>
        </p:txBody>
      </p:sp>
      <p:pic>
        <p:nvPicPr>
          <p:cNvPr id="223234" name="Shape 59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3950"/>
            <a:ext cx="61722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04434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Shape 64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Archived Page 2011-04-16</a:t>
            </a:r>
          </a:p>
        </p:txBody>
      </p:sp>
      <p:pic>
        <p:nvPicPr>
          <p:cNvPr id="225282" name="Shape 65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61722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595113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Shape 70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Get Most Recent Archived Version</a:t>
            </a:r>
          </a:p>
        </p:txBody>
      </p:sp>
      <p:pic>
        <p:nvPicPr>
          <p:cNvPr id="227330" name="Shape 7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75" y="1095375"/>
            <a:ext cx="6064250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19859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URI Schemes</a:t>
            </a:r>
          </a:p>
        </p:txBody>
      </p:sp>
      <p:sp>
        <p:nvSpPr>
          <p:cNvPr id="75779" name="Text Box 3"/>
          <p:cNvSpPr txBox="1">
            <a:spLocks noChangeArrowheads="1"/>
          </p:cNvSpPr>
          <p:nvPr/>
        </p:nvSpPr>
        <p:spPr bwMode="auto">
          <a:xfrm>
            <a:off x="228600" y="1981200"/>
            <a:ext cx="8780463" cy="246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>
                <a:latin typeface="Courier New" charset="0"/>
              </a:rPr>
              <a:t>  foo://username:password@example.com:8042/over/there/index.dtb;type=animal?name=ferret#nose</a:t>
            </a:r>
          </a:p>
          <a:p>
            <a:r>
              <a:rPr lang="en-US" sz="1200">
                <a:latin typeface="Courier New" charset="0"/>
              </a:rPr>
              <a:t>  \ /   \________________/\_________/ \__/            \___/ \_/ \_________/ \_________/ \__/</a:t>
            </a:r>
          </a:p>
          <a:p>
            <a:r>
              <a:rPr lang="en-US" sz="1200">
                <a:latin typeface="Courier New" charset="0"/>
              </a:rPr>
              <a:t>   |           |               |       |                |    |       |           |       |</a:t>
            </a:r>
          </a:p>
          <a:p>
            <a:r>
              <a:rPr lang="en-US" sz="1200">
                <a:latin typeface="Courier New" charset="0"/>
              </a:rPr>
              <a:t>   |       userinfo         hostname  port              |    |       parameter query  fragment</a:t>
            </a:r>
          </a:p>
          <a:p>
            <a:r>
              <a:rPr lang="en-US" sz="1200">
                <a:latin typeface="Courier New" charset="0"/>
              </a:rPr>
              <a:t>   |    \_______________________________/ \_____________|____|____________/</a:t>
            </a:r>
          </a:p>
          <a:p>
            <a:r>
              <a:rPr lang="en-US" sz="1200">
                <a:latin typeface="Courier New" charset="0"/>
              </a:rPr>
              <a:t>scheme                  |                               | |  |</a:t>
            </a:r>
          </a:p>
          <a:p>
            <a:r>
              <a:rPr lang="en-US" sz="1200">
                <a:latin typeface="Courier New" charset="0"/>
              </a:rPr>
              <a:t>   |                authority                           |path|</a:t>
            </a:r>
          </a:p>
          <a:p>
            <a:r>
              <a:rPr lang="en-US" sz="1200">
                <a:latin typeface="Courier New" charset="0"/>
              </a:rPr>
              <a:t>   |                                                    |    |</a:t>
            </a:r>
          </a:p>
          <a:p>
            <a:r>
              <a:rPr lang="en-US" sz="1200">
                <a:latin typeface="Courier New" charset="0"/>
              </a:rPr>
              <a:t>   |            path                       interpretable as filename</a:t>
            </a:r>
          </a:p>
          <a:p>
            <a:r>
              <a:rPr lang="en-US" sz="1200">
                <a:latin typeface="Courier New" charset="0"/>
              </a:rPr>
              <a:t>   |   ___________|____________                              |</a:t>
            </a:r>
          </a:p>
          <a:p>
            <a:r>
              <a:rPr lang="en-US" sz="1200">
                <a:latin typeface="Courier New" charset="0"/>
              </a:rPr>
              <a:t>  / \ /                        \                             |</a:t>
            </a:r>
          </a:p>
          <a:p>
            <a:r>
              <a:rPr lang="en-US" sz="1200">
                <a:latin typeface="Courier New" charset="0"/>
              </a:rPr>
              <a:t>  urn:example:animal:ferret:nose               interpretable as extension</a:t>
            </a:r>
          </a:p>
          <a:p>
            <a:endParaRPr lang="en-US" sz="1200">
              <a:latin typeface="Courier New" charset="0"/>
            </a:endParaRP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752600" y="4479691"/>
            <a:ext cx="5507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 charset="0"/>
              </a:rPr>
              <a:t>taken from: </a:t>
            </a:r>
            <a:r>
              <a:rPr lang="en-US" sz="1800" dirty="0">
                <a:latin typeface="Arial" charset="0"/>
                <a:hlinkClick r:id="rId3"/>
              </a:rPr>
              <a:t>http://en.wikipedia.org/wiki/URI_scheme</a:t>
            </a:r>
            <a:r>
              <a:rPr lang="en-US" sz="1800" dirty="0">
                <a:latin typeface="Arial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618525"/>
            <a:ext cx="8383049" cy="109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URI schemes: </a:t>
            </a:r>
            <a:r>
              <a:rPr lang="en-US" dirty="0" smtClean="0">
                <a:latin typeface="Arial"/>
                <a:cs typeface="Arial"/>
                <a:hlinkClick r:id="rId4"/>
              </a:rPr>
              <a:t>http://www.iana.org/assignments/uri-schemes</a:t>
            </a: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en-US" dirty="0" smtClean="0">
                <a:latin typeface="Arial"/>
                <a:cs typeface="Arial"/>
              </a:rPr>
              <a:t>registered URN namespaces: </a:t>
            </a:r>
            <a:r>
              <a:rPr lang="en-US" dirty="0" smtClean="0">
                <a:latin typeface="Arial"/>
                <a:cs typeface="Arial"/>
                <a:hlinkClick r:id="rId5"/>
              </a:rPr>
              <a:t>http://www.iana.org/assignments/urn-namespaces</a:t>
            </a:r>
            <a:endParaRPr lang="en-US" dirty="0" smtClean="0">
              <a:latin typeface="Arial"/>
              <a:cs typeface="Arial"/>
            </a:endParaRPr>
          </a:p>
          <a:p>
            <a:pPr lvl="1" algn="ctr">
              <a:lnSpc>
                <a:spcPct val="90000"/>
              </a:lnSpc>
            </a:pPr>
            <a:endParaRPr lang="en-US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85022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Shape 76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Fixing 404 Pages: 2013-10-18 Version (404 Imminent)</a:t>
            </a:r>
          </a:p>
        </p:txBody>
      </p:sp>
      <p:pic>
        <p:nvPicPr>
          <p:cNvPr id="229378" name="Shape 77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147763"/>
            <a:ext cx="59594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292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Shape 82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Page Not Archived</a:t>
            </a:r>
          </a:p>
        </p:txBody>
      </p:sp>
      <p:pic>
        <p:nvPicPr>
          <p:cNvPr id="231426" name="Shape 83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1147763"/>
            <a:ext cx="59213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1427" name="Shape 84"/>
          <p:cNvSpPr>
            <a:spLocks noChangeArrowheads="1"/>
          </p:cNvSpPr>
          <p:nvPr/>
        </p:nvSpPr>
        <p:spPr bwMode="auto">
          <a:xfrm>
            <a:off x="6738938" y="5203825"/>
            <a:ext cx="944562" cy="506413"/>
          </a:xfrm>
          <a:prstGeom prst="rect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91425" rIns="91425" bIns="91425" anchor="ctr">
            <a:spAutoFit/>
          </a:bodyPr>
          <a:lstStyle/>
          <a:p>
            <a:endParaRPr lang="en-US" sz="1800"/>
          </a:p>
        </p:txBody>
      </p:sp>
      <p:sp>
        <p:nvSpPr>
          <p:cNvPr id="231428" name="TextBox 1"/>
          <p:cNvSpPr txBox="1">
            <a:spLocks noChangeArrowheads="1"/>
          </p:cNvSpPr>
          <p:nvPr/>
        </p:nvSpPr>
        <p:spPr bwMode="auto">
          <a:xfrm>
            <a:off x="609600" y="5867400"/>
            <a:ext cx="79994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hlinkClick r:id="rId4"/>
              </a:rPr>
              <a:t>http://ws-dl.blogspot.com/2014/07/2014-07-25-digital-preservation-2014.html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7678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Shape 89"/>
          <p:cNvSpPr>
            <a:spLocks noGrp="1"/>
          </p:cNvSpPr>
          <p:nvPr>
            <p:ph type="title"/>
          </p:nvPr>
        </p:nvSpPr>
        <p:spPr>
          <a:xfrm>
            <a:off x="685800" y="379413"/>
            <a:ext cx="7848600" cy="554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"Archive Now?" Bar</a:t>
            </a:r>
          </a:p>
        </p:txBody>
      </p:sp>
      <p:pic>
        <p:nvPicPr>
          <p:cNvPr id="233474" name="Shape 9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34489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Shape 95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Archive.org</a:t>
            </a:r>
          </a:p>
        </p:txBody>
      </p:sp>
      <p:pic>
        <p:nvPicPr>
          <p:cNvPr id="235522" name="Shape 9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189038"/>
            <a:ext cx="5816600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93613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Shape 101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Archive.org</a:t>
            </a:r>
          </a:p>
        </p:txBody>
      </p:sp>
      <p:pic>
        <p:nvPicPr>
          <p:cNvPr id="237570" name="Shape 10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184972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Shape 107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Submit to Archive.today</a:t>
            </a:r>
          </a:p>
        </p:txBody>
      </p:sp>
      <p:pic>
        <p:nvPicPr>
          <p:cNvPr id="239618" name="Shape 108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6050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Shape 113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Archive.today Progress Page</a:t>
            </a:r>
          </a:p>
        </p:txBody>
      </p:sp>
      <p:pic>
        <p:nvPicPr>
          <p:cNvPr id="241666" name="Shape 114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4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25987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Shape 119"/>
          <p:cNvSpPr>
            <a:spLocks noGrp="1"/>
          </p:cNvSpPr>
          <p:nvPr>
            <p:ph type="title"/>
          </p:nvPr>
        </p:nvSpPr>
        <p:spPr>
          <a:xfrm>
            <a:off x="685800" y="188913"/>
            <a:ext cx="7848600" cy="935037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Proactive Archiving: Archived @ Archive.today </a:t>
            </a:r>
          </a:p>
        </p:txBody>
      </p:sp>
      <p:pic>
        <p:nvPicPr>
          <p:cNvPr id="243714" name="Shape 120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219200"/>
            <a:ext cx="573722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22340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Title 1"/>
          <p:cNvSpPr>
            <a:spLocks noGrp="1"/>
          </p:cNvSpPr>
          <p:nvPr>
            <p:ph type="title"/>
          </p:nvPr>
        </p:nvSpPr>
        <p:spPr>
          <a:xfrm>
            <a:off x="685800" y="2424113"/>
            <a:ext cx="7848600" cy="935037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charset="0"/>
              </a:rPr>
              <a:t>Proactive Archiving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84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28575"/>
            <a:ext cx="7848600" cy="80168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>
                <a:latin typeface="Calibri" charset="0"/>
              </a:rPr>
              <a:t>“If you see something, save something”</a:t>
            </a:r>
            <a:br>
              <a:rPr lang="en-GB" sz="2400">
                <a:latin typeface="Calibri" charset="0"/>
              </a:rPr>
            </a:br>
            <a:r>
              <a:rPr lang="en-GB" sz="1600">
                <a:latin typeface="Calibri" charset="0"/>
              </a:rPr>
              <a:t>(if you haven’t installed Mink yet…)</a:t>
            </a: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1752600" y="6096000"/>
            <a:ext cx="55578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3"/>
              </a:rPr>
              <a:t>https://blog.archive.org/2017/01/25/see-something-save-something/</a:t>
            </a:r>
            <a:r>
              <a:rPr lang="en-US"/>
              <a:t> </a:t>
            </a:r>
          </a:p>
        </p:txBody>
      </p:sp>
      <p:pic>
        <p:nvPicPr>
          <p:cNvPr id="24576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9144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19349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Important Web Architecture Concepts</a:t>
            </a:r>
          </a:p>
        </p:txBody>
      </p:sp>
      <p:grpSp>
        <p:nvGrpSpPr>
          <p:cNvPr id="62476" name="Group 1036"/>
          <p:cNvGrpSpPr>
            <a:grpSpLocks/>
          </p:cNvGrpSpPr>
          <p:nvPr/>
        </p:nvGrpSpPr>
        <p:grpSpPr bwMode="auto">
          <a:xfrm>
            <a:off x="609600" y="2057400"/>
            <a:ext cx="3476625" cy="869950"/>
            <a:chOff x="384" y="1296"/>
            <a:chExt cx="2190" cy="548"/>
          </a:xfrm>
        </p:grpSpPr>
        <p:sp>
          <p:nvSpPr>
            <p:cNvPr id="62469" name="Text Box 1029"/>
            <p:cNvSpPr txBox="1">
              <a:spLocks noChangeArrowheads="1"/>
            </p:cNvSpPr>
            <p:nvPr/>
          </p:nvSpPr>
          <p:spPr bwMode="auto">
            <a:xfrm>
              <a:off x="384" y="1632"/>
              <a:ext cx="2190" cy="2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Courier New" charset="0"/>
                </a:rPr>
                <a:t>http://www.cs.odu.edu/~mln/</a:t>
              </a:r>
            </a:p>
          </p:txBody>
        </p:sp>
        <p:sp>
          <p:nvSpPr>
            <p:cNvPr id="62471" name="Text Box 1031"/>
            <p:cNvSpPr txBox="1">
              <a:spLocks noChangeArrowheads="1"/>
            </p:cNvSpPr>
            <p:nvPr/>
          </p:nvSpPr>
          <p:spPr bwMode="auto">
            <a:xfrm>
              <a:off x="1248" y="1296"/>
              <a:ext cx="43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URIs</a:t>
              </a:r>
            </a:p>
          </p:txBody>
        </p:sp>
      </p:grpSp>
      <p:grpSp>
        <p:nvGrpSpPr>
          <p:cNvPr id="62474" name="Group 1034"/>
          <p:cNvGrpSpPr>
            <a:grpSpLocks/>
          </p:cNvGrpSpPr>
          <p:nvPr/>
        </p:nvGrpSpPr>
        <p:grpSpPr bwMode="auto">
          <a:xfrm>
            <a:off x="4038600" y="2895600"/>
            <a:ext cx="1828800" cy="533400"/>
            <a:chOff x="2544" y="1824"/>
            <a:chExt cx="1152" cy="336"/>
          </a:xfrm>
        </p:grpSpPr>
        <p:sp>
          <p:nvSpPr>
            <p:cNvPr id="62472" name="Line 1032"/>
            <p:cNvSpPr>
              <a:spLocks noChangeShapeType="1"/>
            </p:cNvSpPr>
            <p:nvPr/>
          </p:nvSpPr>
          <p:spPr bwMode="auto">
            <a:xfrm>
              <a:off x="2544" y="1824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73" name="Text Box 1033"/>
            <p:cNvSpPr txBox="1">
              <a:spLocks noChangeArrowheads="1"/>
            </p:cNvSpPr>
            <p:nvPr/>
          </p:nvSpPr>
          <p:spPr bwMode="auto">
            <a:xfrm>
              <a:off x="2928" y="1824"/>
              <a:ext cx="42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Identify</a:t>
              </a:r>
            </a:p>
          </p:txBody>
        </p:sp>
      </p:grpSp>
      <p:grpSp>
        <p:nvGrpSpPr>
          <p:cNvPr id="62477" name="Group 1037"/>
          <p:cNvGrpSpPr>
            <a:grpSpLocks/>
          </p:cNvGrpSpPr>
          <p:nvPr/>
        </p:nvGrpSpPr>
        <p:grpSpPr bwMode="auto">
          <a:xfrm>
            <a:off x="5867400" y="2286000"/>
            <a:ext cx="2411413" cy="2386013"/>
            <a:chOff x="3696" y="1440"/>
            <a:chExt cx="1519" cy="1503"/>
          </a:xfrm>
        </p:grpSpPr>
        <p:pic>
          <p:nvPicPr>
            <p:cNvPr id="62468" name="Picture 1028" descr="mln-thumbn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1728"/>
              <a:ext cx="1519" cy="1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475" name="Text Box 1035"/>
            <p:cNvSpPr txBox="1">
              <a:spLocks noChangeArrowheads="1"/>
            </p:cNvSpPr>
            <p:nvPr/>
          </p:nvSpPr>
          <p:spPr bwMode="auto">
            <a:xfrm>
              <a:off x="3840" y="1440"/>
              <a:ext cx="81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/>
                  <a:cs typeface="Arial"/>
                </a:rPr>
                <a:t>Resources</a:t>
              </a:r>
            </a:p>
          </p:txBody>
        </p:sp>
      </p:grpSp>
      <p:grpSp>
        <p:nvGrpSpPr>
          <p:cNvPr id="62484" name="Group 1044"/>
          <p:cNvGrpSpPr>
            <a:grpSpLocks/>
          </p:cNvGrpSpPr>
          <p:nvPr/>
        </p:nvGrpSpPr>
        <p:grpSpPr bwMode="auto">
          <a:xfrm>
            <a:off x="4648200" y="3657600"/>
            <a:ext cx="1219200" cy="914400"/>
            <a:chOff x="2928" y="2304"/>
            <a:chExt cx="768" cy="576"/>
          </a:xfrm>
        </p:grpSpPr>
        <p:sp>
          <p:nvSpPr>
            <p:cNvPr id="62480" name="Line 1040"/>
            <p:cNvSpPr>
              <a:spLocks noChangeShapeType="1"/>
            </p:cNvSpPr>
            <p:nvPr/>
          </p:nvSpPr>
          <p:spPr bwMode="auto">
            <a:xfrm flipV="1">
              <a:off x="2928" y="2304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481" name="Text Box 1041"/>
            <p:cNvSpPr txBox="1">
              <a:spLocks noChangeArrowheads="1"/>
            </p:cNvSpPr>
            <p:nvPr/>
          </p:nvSpPr>
          <p:spPr bwMode="auto">
            <a:xfrm>
              <a:off x="2976" y="2352"/>
              <a:ext cx="50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200"/>
                <a:t>Represent</a:t>
              </a:r>
            </a:p>
          </p:txBody>
        </p:sp>
      </p:grpSp>
      <p:grpSp>
        <p:nvGrpSpPr>
          <p:cNvPr id="62483" name="Group 1043"/>
          <p:cNvGrpSpPr>
            <a:grpSpLocks/>
          </p:cNvGrpSpPr>
          <p:nvPr/>
        </p:nvGrpSpPr>
        <p:grpSpPr bwMode="auto">
          <a:xfrm>
            <a:off x="685800" y="3946525"/>
            <a:ext cx="3962400" cy="2506663"/>
            <a:chOff x="432" y="2486"/>
            <a:chExt cx="2496" cy="1579"/>
          </a:xfrm>
        </p:grpSpPr>
        <p:sp>
          <p:nvSpPr>
            <p:cNvPr id="62470" name="Text Box 1030"/>
            <p:cNvSpPr txBox="1">
              <a:spLocks noChangeArrowheads="1"/>
            </p:cNvSpPr>
            <p:nvPr/>
          </p:nvSpPr>
          <p:spPr bwMode="auto">
            <a:xfrm>
              <a:off x="432" y="2736"/>
              <a:ext cx="2496" cy="132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>
                  <a:latin typeface="Courier New" charset="0"/>
                </a:rPr>
                <a:t>&lt;html&gt;</a:t>
              </a:r>
            </a:p>
            <a:p>
              <a:r>
                <a:rPr lang="en-US" sz="1200">
                  <a:latin typeface="Courier New" charset="0"/>
                </a:rPr>
                <a:t>&lt;head&gt;</a:t>
              </a:r>
            </a:p>
            <a:p>
              <a:r>
                <a:rPr lang="en-US" sz="1200">
                  <a:latin typeface="Courier New" charset="0"/>
                </a:rPr>
                <a:t>&lt;title&gt;</a:t>
              </a:r>
            </a:p>
            <a:p>
              <a:r>
                <a:rPr lang="en-US" sz="1200">
                  <a:latin typeface="Courier New" charset="0"/>
                </a:rPr>
                <a:t>Home:: Michael L. Nelson, Old Dominion University</a:t>
              </a:r>
            </a:p>
            <a:p>
              <a:r>
                <a:rPr lang="en-US" sz="1200">
                  <a:latin typeface="Courier New" charset="0"/>
                </a:rPr>
                <a:t>&lt;/title&gt;</a:t>
              </a:r>
            </a:p>
            <a:p>
              <a:r>
                <a:rPr lang="en-US" sz="1200">
                  <a:latin typeface="Courier New" charset="0"/>
                </a:rPr>
                <a:t>&lt;link rel="stylesheet" type="text/css" href="mln.css"/&gt;</a:t>
              </a:r>
            </a:p>
            <a:p>
              <a:r>
                <a:rPr lang="en-US" sz="1200">
                  <a:latin typeface="Courier New" charset="0"/>
                </a:rPr>
                <a:t>&lt;script type="text/javascript" src="mln.js"&gt;&lt;/script&gt;</a:t>
              </a:r>
            </a:p>
            <a:p>
              <a:r>
                <a:rPr lang="en-US" sz="1200">
                  <a:latin typeface="Courier New" charset="0"/>
                </a:rPr>
                <a:t>…</a:t>
              </a:r>
            </a:p>
          </p:txBody>
        </p:sp>
        <p:sp>
          <p:nvSpPr>
            <p:cNvPr id="62482" name="Text Box 1042"/>
            <p:cNvSpPr txBox="1">
              <a:spLocks noChangeArrowheads="1"/>
            </p:cNvSpPr>
            <p:nvPr/>
          </p:nvSpPr>
          <p:spPr bwMode="auto">
            <a:xfrm>
              <a:off x="1046" y="2486"/>
              <a:ext cx="117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rial"/>
                  <a:cs typeface="Arial"/>
                </a:rPr>
                <a:t>Representations</a:t>
              </a: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62485" name="Text Box 1045"/>
          <p:cNvSpPr txBox="1">
            <a:spLocks noChangeArrowheads="1"/>
          </p:cNvSpPr>
          <p:nvPr/>
        </p:nvSpPr>
        <p:spPr bwMode="auto">
          <a:xfrm>
            <a:off x="4875252" y="4876800"/>
            <a:ext cx="37988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Arial"/>
                <a:cs typeface="Arial"/>
              </a:rPr>
              <a:t>As defined by the Web Architecture</a:t>
            </a:r>
          </a:p>
          <a:p>
            <a:r>
              <a:rPr lang="en-US" sz="1800" dirty="0">
                <a:latin typeface="Arial"/>
                <a:cs typeface="Arial"/>
                <a:hlinkClick r:id="rId4"/>
              </a:rPr>
              <a:t>http://www.w3.org/TR/webarch</a:t>
            </a:r>
            <a:r>
              <a:rPr lang="en-US" sz="1800" dirty="0" smtClean="0">
                <a:latin typeface="Arial"/>
                <a:cs typeface="Arial"/>
                <a:hlinkClick r:id="rId4"/>
              </a:rPr>
              <a:t>/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27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85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53803"/>
            <a:ext cx="7848600" cy="55396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 smtClean="0">
                <a:latin typeface="Calibri" charset="0"/>
              </a:rPr>
              <a:t>Push to multiple archives….</a:t>
            </a:r>
            <a:endParaRPr lang="en-GB" sz="1600" dirty="0">
              <a:latin typeface="Calibri" charset="0"/>
            </a:endParaRP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3860976" y="6434113"/>
            <a:ext cx="14419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hlinkClick r:id="rId3"/>
              </a:rPr>
              <a:t>http://archive.is/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0872"/>
            <a:ext cx="9144000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569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Shape 119"/>
          <p:cNvSpPr>
            <a:spLocks noGrp="1"/>
          </p:cNvSpPr>
          <p:nvPr>
            <p:ph type="title"/>
          </p:nvPr>
        </p:nvSpPr>
        <p:spPr>
          <a:xfrm>
            <a:off x="609600" y="53803"/>
            <a:ext cx="7848600" cy="553968"/>
          </a:xfrm>
        </p:spPr>
        <p:txBody>
          <a:bodyPr lIns="91425" tIns="91425" rIns="91425" bIns="91425">
            <a:spAutoFit/>
          </a:bodyPr>
          <a:lstStyle/>
          <a:p>
            <a:pPr eaLnBrk="1" hangingPunct="1"/>
            <a:r>
              <a:rPr lang="en-GB" sz="2400" dirty="0" smtClean="0">
                <a:latin typeface="Calibri" charset="0"/>
              </a:rPr>
              <a:t>Push to </a:t>
            </a:r>
            <a:r>
              <a:rPr lang="en-GB" sz="2400" smtClean="0">
                <a:latin typeface="Calibri" charset="0"/>
              </a:rPr>
              <a:t>multiple archives….</a:t>
            </a:r>
            <a:endParaRPr lang="en-GB" sz="1600" dirty="0">
              <a:latin typeface="Calibri" charset="0"/>
            </a:endParaRPr>
          </a:p>
        </p:txBody>
      </p:sp>
      <p:sp>
        <p:nvSpPr>
          <p:cNvPr id="245762" name="TextBox 1"/>
          <p:cNvSpPr txBox="1">
            <a:spLocks noChangeArrowheads="1"/>
          </p:cNvSpPr>
          <p:nvPr/>
        </p:nvSpPr>
        <p:spPr bwMode="auto">
          <a:xfrm>
            <a:off x="3860976" y="6434113"/>
            <a:ext cx="14285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hlinkClick r:id="rId3"/>
              </a:rPr>
              <a:t>http://perma.cc/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0"/>
            <a:ext cx="9144000" cy="583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090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Easily accessing the past Web means</a:t>
            </a:r>
          </a:p>
          <a:p>
            <a:pPr marL="342900" indent="-342900" algn="ctr" eaLnBrk="0" hangingPunct="0"/>
            <a:r>
              <a:rPr lang="en-US" sz="2400" dirty="0">
                <a:latin typeface="Arial"/>
                <a:cs typeface="Arial"/>
              </a:rPr>
              <a:t>a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rchives should be infrastructure, </a:t>
            </a:r>
            <a:r>
              <a:rPr lang="en-US" sz="2400" dirty="0" smtClean="0">
                <a:latin typeface="Arial"/>
                <a:cs typeface="Arial"/>
              </a:rPr>
              <a:t>not destinations.</a:t>
            </a:r>
            <a:endParaRPr lang="en-US" sz="24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dirty="0" smtClean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dirty="0" smtClean="0">
                <a:latin typeface="Arial"/>
                <a:cs typeface="Arial"/>
              </a:rPr>
              <a:t>(why archives are important and current research issues)</a:t>
            </a:r>
            <a:endParaRPr lang="en-US" sz="2400" dirty="0">
              <a:latin typeface="Arial"/>
              <a:cs typeface="Arial"/>
            </a:endParaRPr>
          </a:p>
          <a:p>
            <a:pPr marL="342900" indent="-342900" algn="ct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89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du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2345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7072" y="6419673"/>
            <a:ext cx="34233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http://bit.ly/memento-for-chrome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1949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8517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2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1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 descr="what-if-told-you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19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7" descr="flow_6b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/>
          </a:p>
        </p:txBody>
      </p:sp>
      <p:sp>
        <p:nvSpPr>
          <p:cNvPr id="13312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defTabSz="914400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6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71729" y="266700"/>
            <a:ext cx="62611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tIns="27432" bIns="27432" anchor="ctr"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Integrating Multiple Archives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more info: 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4"/>
              </a:rPr>
              <a:t>http://mementoweb.org/</a:t>
            </a:r>
            <a:r>
              <a:rPr lang="en-US" sz="1300" dirty="0">
                <a:solidFill>
                  <a:srgbClr val="000000"/>
                </a:solidFill>
                <a:latin typeface="Arial" charset="0"/>
              </a:rPr>
              <a:t> </a:t>
            </a:r>
            <a:br>
              <a:rPr lang="en-US" sz="1300" dirty="0">
                <a:solidFill>
                  <a:srgbClr val="000000"/>
                </a:solidFill>
                <a:latin typeface="Arial" charset="0"/>
              </a:rPr>
            </a:b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https</a:t>
            </a:r>
            <a:r>
              <a:rPr lang="en-US" sz="1300" dirty="0">
                <a:solidFill>
                  <a:srgbClr val="000000"/>
                </a:solidFill>
                <a:latin typeface="Arial" charset="0"/>
                <a:hlinkClick r:id="rId5"/>
              </a:rPr>
              <a:t>://tools.ietf.org/html/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  <a:hlinkClick r:id="rId5"/>
              </a:rPr>
              <a:t>rfc7089</a:t>
            </a:r>
            <a:r>
              <a:rPr lang="en-US" sz="1300" dirty="0" smtClean="0">
                <a:solidFill>
                  <a:srgbClr val="000000"/>
                </a:solidFill>
                <a:latin typeface="Arial" charset="0"/>
              </a:rPr>
              <a:t> </a:t>
            </a:r>
            <a:endParaRPr lang="en-US" sz="13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hlinkClick r:id="rId2"/>
              </a:rPr>
              <a:t>www.odu.edu</a:t>
            </a:r>
            <a:r>
              <a:rPr lang="en-US" dirty="0" smtClean="0"/>
              <a:t> is archived in six archives…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8242" y="2485057"/>
            <a:ext cx="85883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 New"/>
                <a:cs typeface="Courier New"/>
              </a:rPr>
              <a:t>curl --silent -</a:t>
            </a:r>
            <a:r>
              <a:rPr lang="en-US" sz="1400" dirty="0" err="1">
                <a:latin typeface="Courier New"/>
                <a:cs typeface="Courier New"/>
              </a:rPr>
              <a:t>i</a:t>
            </a:r>
            <a:r>
              <a:rPr lang="en-US" sz="1400" dirty="0">
                <a:latin typeface="Courier New"/>
                <a:cs typeface="Courier New"/>
              </a:rPr>
              <a:t> http://</a:t>
            </a:r>
            <a:r>
              <a:rPr lang="en-US" sz="1400" dirty="0" err="1">
                <a:latin typeface="Courier New"/>
                <a:cs typeface="Courier New"/>
              </a:rPr>
              <a:t>memgator.cs.odu.edu</a:t>
            </a:r>
            <a:r>
              <a:rPr lang="en-US" sz="1400" dirty="0">
                <a:latin typeface="Courier New"/>
                <a:cs typeface="Courier New"/>
              </a:rPr>
              <a:t>/</a:t>
            </a:r>
            <a:r>
              <a:rPr lang="en-US" sz="1400" dirty="0" err="1">
                <a:latin typeface="Courier New"/>
                <a:cs typeface="Courier New"/>
              </a:rPr>
              <a:t>timemap</a:t>
            </a:r>
            <a:r>
              <a:rPr lang="en-US" sz="1400" dirty="0">
                <a:latin typeface="Courier New"/>
                <a:cs typeface="Courier New"/>
              </a:rPr>
              <a:t>/link/http://</a:t>
            </a:r>
            <a:r>
              <a:rPr lang="en-US" sz="1400" dirty="0" err="1">
                <a:latin typeface="Courier New"/>
                <a:cs typeface="Courier New"/>
              </a:rPr>
              <a:t>www.odu.edu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\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| </a:t>
            </a:r>
            <a:r>
              <a:rPr lang="en-US" sz="1400" dirty="0" err="1">
                <a:latin typeface="Courier New"/>
                <a:cs typeface="Courier New"/>
              </a:rPr>
              <a:t>grep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datetime</a:t>
            </a:r>
            <a:r>
              <a:rPr lang="en-US" sz="1400" dirty="0">
                <a:latin typeface="Courier New"/>
                <a:cs typeface="Courier New"/>
              </a:rPr>
              <a:t>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'{print $1}' | </a:t>
            </a:r>
            <a:r>
              <a:rPr lang="en-US" sz="1400" dirty="0" err="1">
                <a:latin typeface="Courier New"/>
                <a:cs typeface="Courier New"/>
              </a:rPr>
              <a:t>awk</a:t>
            </a:r>
            <a:r>
              <a:rPr lang="en-US" sz="1400" dirty="0">
                <a:latin typeface="Courier New"/>
                <a:cs typeface="Courier New"/>
              </a:rPr>
              <a:t> -v FS=/ '{print $3}' | sort | </a:t>
            </a:r>
            <a:r>
              <a:rPr lang="en-US" sz="1400" dirty="0" err="1">
                <a:latin typeface="Courier New"/>
                <a:cs typeface="Courier New"/>
              </a:rPr>
              <a:t>uniq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–c</a:t>
            </a:r>
          </a:p>
          <a:p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9 </a:t>
            </a:r>
            <a:r>
              <a:rPr lang="en-US" sz="1400" dirty="0" err="1">
                <a:latin typeface="Courier New"/>
                <a:cs typeface="Courier New"/>
              </a:rPr>
              <a:t>archive.is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arquivo.pt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39 </a:t>
            </a:r>
            <a:r>
              <a:rPr lang="en-US" sz="1400" dirty="0" err="1">
                <a:latin typeface="Courier New"/>
                <a:cs typeface="Courier New"/>
              </a:rPr>
              <a:t>wayback.archive-it.org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 1 </a:t>
            </a:r>
            <a:r>
              <a:rPr lang="en-US" sz="1400" dirty="0" err="1">
                <a:latin typeface="Courier New"/>
                <a:cs typeface="Courier New"/>
              </a:rPr>
              <a:t>wayback.vefsafn.is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1748 </a:t>
            </a:r>
            <a:r>
              <a:rPr lang="en-US" sz="1400" dirty="0" err="1">
                <a:latin typeface="Courier New"/>
                <a:cs typeface="Courier New"/>
              </a:rPr>
              <a:t>web.archive.org</a:t>
            </a:r>
            <a:endParaRPr lang="en-US" sz="1400" dirty="0">
              <a:latin typeface="Courier New"/>
              <a:cs typeface="Courier New"/>
            </a:endParaRPr>
          </a:p>
          <a:p>
            <a:r>
              <a:rPr lang="en-US" sz="1400" dirty="0">
                <a:latin typeface="Courier New"/>
                <a:cs typeface="Courier New"/>
              </a:rPr>
              <a:t>  86 </a:t>
            </a:r>
            <a:r>
              <a:rPr lang="en-US" sz="1400" dirty="0" err="1">
                <a:latin typeface="Courier New"/>
                <a:cs typeface="Courier New"/>
              </a:rPr>
              <a:t>webarchive.loc.gov</a:t>
            </a:r>
            <a:endParaRPr lang="en-US" sz="1400" dirty="0">
              <a:latin typeface="Courier New"/>
              <a:cs typeface="Courier New"/>
            </a:endParaRPr>
          </a:p>
          <a:p>
            <a:endParaRPr lang="en-US" sz="14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4523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Modern Browsers </a:t>
            </a:r>
            <a:br>
              <a:rPr lang="en-US" dirty="0" smtClean="0"/>
            </a:br>
            <a:r>
              <a:rPr lang="en-US" dirty="0" smtClean="0"/>
              <a:t>(aka “user-agents”) are nice…</a:t>
            </a:r>
          </a:p>
        </p:txBody>
      </p:sp>
      <p:pic>
        <p:nvPicPr>
          <p:cNvPr id="56322" name="Picture 3" descr="maxthon-3-surpasses-safari-on-european-economic-council-browser-ballot-joins-opera-google-chrome-firefox-and-microsoft-internet-explorer-on-the-first-page-1024x57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00250"/>
            <a:ext cx="57912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Box 4"/>
          <p:cNvSpPr txBox="1">
            <a:spLocks noChangeArrowheads="1"/>
          </p:cNvSpPr>
          <p:nvPr/>
        </p:nvSpPr>
        <p:spPr bwMode="auto">
          <a:xfrm>
            <a:off x="0" y="6457950"/>
            <a:ext cx="10058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000">
                <a:hlinkClick r:id="rId3"/>
              </a:rPr>
              <a:t>http://www.maxthon.com/blog/maxthon-3-surpasses-safari-on-european-economic-council-browser-ballot-joins-opera-google-chrome-firefox-and-microsoft-internet-explorer-on-the-first-page/</a:t>
            </a:r>
            <a:endParaRPr lang="en-US" sz="1000"/>
          </a:p>
          <a:p>
            <a:endParaRPr lang="en-US" sz="1000"/>
          </a:p>
        </p:txBody>
      </p:sp>
      <p:sp>
        <p:nvSpPr>
          <p:cNvPr id="56324" name="TextBox 5"/>
          <p:cNvSpPr txBox="1">
            <a:spLocks noChangeArrowheads="1"/>
          </p:cNvSpPr>
          <p:nvPr/>
        </p:nvSpPr>
        <p:spPr bwMode="auto">
          <a:xfrm>
            <a:off x="1219200" y="5410200"/>
            <a:ext cx="64754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latin typeface="Arial" charset="0"/>
                <a:cs typeface="Arial" charset="0"/>
              </a:rPr>
              <a:t>But they hide important details from us. </a:t>
            </a:r>
          </a:p>
          <a:p>
            <a:pPr algn="ctr"/>
            <a:r>
              <a:rPr lang="en-US">
                <a:latin typeface="Arial" charset="0"/>
                <a:cs typeface="Arial" charset="0"/>
              </a:rPr>
              <a:t>As programmers, we care about those details. </a:t>
            </a:r>
          </a:p>
        </p:txBody>
      </p:sp>
    </p:spTree>
    <p:extLst>
      <p:ext uri="{BB962C8B-B14F-4D97-AF65-F5344CB8AC3E}">
        <p14:creationId xmlns:p14="http://schemas.microsoft.com/office/powerpoint/2010/main" val="9825682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cdlib-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3003550" cy="38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Long Tail of Archives</a:t>
            </a:r>
          </a:p>
        </p:txBody>
      </p:sp>
      <p:pic>
        <p:nvPicPr>
          <p:cNvPr id="131076" name="Picture 4" descr="800px-Long_ta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563688"/>
            <a:ext cx="7173913" cy="372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5" descr="ia-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8382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8" name="Picture 6" descr="archive-it-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95600"/>
            <a:ext cx="698500" cy="62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9" name="Picture 7" descr="webcite-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1143000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0" name="Picture 8" descr="ukwa-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267200"/>
            <a:ext cx="976313" cy="65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81" name="Picture 9" descr="uk-nat-arc-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572000"/>
            <a:ext cx="1801813" cy="26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85" name="Text Box 13"/>
          <p:cNvSpPr txBox="1">
            <a:spLocks noChangeArrowheads="1"/>
          </p:cNvSpPr>
          <p:nvPr/>
        </p:nvSpPr>
        <p:spPr bwMode="auto">
          <a:xfrm>
            <a:off x="6983413" y="4648200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hlinkClick r:id="rId10"/>
              </a:rPr>
              <a:t>Archive.is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74646"/>
            <a:ext cx="8229600" cy="77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Long Tail of Archives</a:t>
            </a:r>
          </a:p>
        </p:txBody>
      </p:sp>
      <p:pic>
        <p:nvPicPr>
          <p:cNvPr id="81" name="Shape 81" descr="lt-tweet-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75" y="1370724"/>
            <a:ext cx="5877649" cy="256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lt-tweet-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176" y="4078975"/>
            <a:ext cx="5877646" cy="2568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444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dirty="0"/>
              <a:t>Memento Aggregator</a:t>
            </a:r>
          </a:p>
        </p:txBody>
      </p:sp>
      <p:pic>
        <p:nvPicPr>
          <p:cNvPr id="45" name="Shape 45" descr="AggregatedArchivesReq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684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1" name="Shape 51" descr="AggregatedArchivesResCSOD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6662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57" name="Shape 57" descr="AggregatedArchivesReq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362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3" name="Shape 63" descr="AggregatedArchivesResBB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82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69" name="Shape 69" descr="AggregatedArchivesReq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7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274645"/>
            <a:ext cx="8229600" cy="68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Memento Aggregator</a:t>
            </a:r>
          </a:p>
        </p:txBody>
      </p:sp>
      <p:pic>
        <p:nvPicPr>
          <p:cNvPr id="75" name="Shape 75" descr="AggregatedArchivesResCT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84755"/>
            <a:ext cx="9143999" cy="5155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4332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Evaluation_plo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8153400" cy="501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75" name="Rectangle 3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33400" y="609600"/>
            <a:ext cx="8229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Using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Only Top-k Archives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for URI Lookup Yields Good Results</a:t>
            </a:r>
          </a:p>
        </p:txBody>
      </p:sp>
      <p:sp>
        <p:nvSpPr>
          <p:cNvPr id="156676" name="Text Box 4"/>
          <p:cNvSpPr txBox="1">
            <a:spLocks noChangeArrowheads="1"/>
          </p:cNvSpPr>
          <p:nvPr/>
        </p:nvSpPr>
        <p:spPr bwMode="auto">
          <a:xfrm>
            <a:off x="1143000" y="6048375"/>
            <a:ext cx="71612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>
                <a:latin typeface="Arial"/>
                <a:cs typeface="Arial"/>
              </a:rPr>
              <a:t>Even when there are 100s of archives, we only need to talk to a few.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33600" y="6348062"/>
            <a:ext cx="52245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see: </a:t>
            </a:r>
            <a:r>
              <a:rPr lang="en-US" sz="1400" dirty="0">
                <a:latin typeface="Arial"/>
                <a:cs typeface="Arial"/>
                <a:hlinkClick r:id="rId4"/>
              </a:rPr>
              <a:t>http://www.cs.odu.edu/~mln/pubs/tpdl-2013/paper_134.pdf</a:t>
            </a:r>
            <a:r>
              <a:rPr lang="en-US" sz="1400" dirty="0">
                <a:latin typeface="Arial"/>
                <a:cs typeface="Arial"/>
              </a:rPr>
              <a:t> </a:t>
            </a:r>
            <a:endParaRPr lang="en-US" sz="1400" dirty="0" smtClean="0">
              <a:latin typeface="Arial"/>
              <a:cs typeface="Arial"/>
            </a:endParaRPr>
          </a:p>
          <a:p>
            <a:r>
              <a:rPr lang="ro-RO" sz="1400" dirty="0">
                <a:latin typeface="Arial"/>
                <a:cs typeface="Arial"/>
                <a:hlinkClick r:id="rId5"/>
              </a:rPr>
              <a:t>http://dx.doi.org/10.1007/s00799-014-0118-</a:t>
            </a:r>
            <a:r>
              <a:rPr lang="ro-RO" sz="1400" dirty="0" smtClean="0">
                <a:latin typeface="Arial"/>
                <a:cs typeface="Arial"/>
                <a:hlinkClick r:id="rId5"/>
              </a:rPr>
              <a:t>y</a:t>
            </a:r>
            <a:r>
              <a:rPr lang="ro-RO" sz="1400" dirty="0" smtClean="0">
                <a:latin typeface="Arial"/>
                <a:cs typeface="Arial"/>
              </a:rPr>
              <a:t>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394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OK, so </a:t>
            </a:r>
          </a:p>
          <a:p>
            <a:pPr marL="342900" indent="-342900" algn="ctr" eaLnBrk="0" hangingPunct="0"/>
            <a:endParaRPr lang="en-US" sz="2800" b="0" dirty="0" smtClean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More Archives == More Better</a:t>
            </a:r>
          </a:p>
          <a:p>
            <a:pPr marL="342900" indent="-342900" algn="ctr" eaLnBrk="0" hangingPunct="0"/>
            <a:endParaRPr lang="en-US" sz="2800" dirty="0"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800" b="0" dirty="0" smtClean="0">
                <a:solidFill>
                  <a:schemeClr val="tx1"/>
                </a:solidFill>
                <a:latin typeface="Arial"/>
                <a:cs typeface="Arial"/>
              </a:rPr>
              <a:t>But why care about archiving at all?</a:t>
            </a:r>
            <a:endParaRPr lang="en-US" sz="2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Talking to HTTP servers with “curl”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0" y="1905000"/>
            <a:ext cx="4878388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% curl --head http://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r>
              <a:rPr lang="en-US" sz="1400" dirty="0">
                <a:latin typeface="Courier New" charset="0"/>
                <a:cs typeface="+mn-cs"/>
              </a:rPr>
              <a:t>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Mon, 12 Jan 2009 15:44:19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Apache/2.2.0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Last-Modified: Fri, 09 Jan 2009 17:18:37 GMT</a:t>
            </a:r>
          </a:p>
          <a:p>
            <a:pPr>
              <a:defRPr/>
            </a:pPr>
            <a:r>
              <a:rPr lang="en-US" sz="1400" dirty="0" err="1">
                <a:latin typeface="Courier New" charset="0"/>
                <a:cs typeface="+mn-cs"/>
              </a:rPr>
              <a:t>ETag</a:t>
            </a:r>
            <a:r>
              <a:rPr lang="en-US" sz="1400" dirty="0">
                <a:latin typeface="Courier New" charset="0"/>
                <a:cs typeface="+mn-cs"/>
              </a:rPr>
              <a:t>: "88849-1c71-f28dd540"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Accept-Ranges: bytes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Content-Length: 7281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0" y="4425950"/>
            <a:ext cx="923448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% curl –I http://</a:t>
            </a:r>
            <a:r>
              <a:rPr lang="en-US" sz="1400" dirty="0" err="1">
                <a:latin typeface="Courier New" charset="0"/>
                <a:cs typeface="+mn-cs"/>
              </a:rPr>
              <a:t>www.google.com</a:t>
            </a:r>
            <a:r>
              <a:rPr lang="en-US" sz="1400" dirty="0">
                <a:latin typeface="Courier New" charset="0"/>
                <a:cs typeface="+mn-cs"/>
              </a:rPr>
              <a:t>/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Cache-Control: private, max-age=0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Mon, 12 Jan 2009 15:45:57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Expires: -1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Set-Cookie: PREF=ID=9a80d3f602b685f3:TM=1231775157:LM=1231775157:S=imGxRyNsTD0Zczm5; 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expires=Wed, 12-Jan-2011 15:45:57 GMT; path=/; domain=.</a:t>
            </a:r>
            <a:r>
              <a:rPr lang="en-US" sz="1400" dirty="0" err="1">
                <a:latin typeface="Courier New" charset="0"/>
                <a:cs typeface="+mn-cs"/>
              </a:rPr>
              <a:t>google.com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</a:t>
            </a:r>
            <a:r>
              <a:rPr lang="en-US" sz="1400" dirty="0" err="1">
                <a:latin typeface="Courier New" charset="0"/>
                <a:cs typeface="+mn-cs"/>
              </a:rPr>
              <a:t>gws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Content-Length: 0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5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 idx="4294967295"/>
          </p:nvPr>
        </p:nvSpPr>
        <p:spPr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z="28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Why Care About The Past?</a:t>
            </a:r>
          </a:p>
        </p:txBody>
      </p:sp>
      <p:sp>
        <p:nvSpPr>
          <p:cNvPr id="43010" name="Rectangle 3"/>
          <p:cNvSpPr>
            <a:spLocks noChangeArrowheads="1"/>
          </p:cNvSpPr>
          <p:nvPr/>
        </p:nvSpPr>
        <p:spPr bwMode="auto">
          <a:xfrm>
            <a:off x="762000" y="1828800"/>
            <a:ext cx="7811780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From an anonymous WWW 2010 reviewer about our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Memento paper (</a:t>
            </a:r>
            <a:r>
              <a:rPr lang="en-US" sz="2000" i="1" dirty="0">
                <a:latin typeface="Arial"/>
                <a:cs typeface="Arial"/>
              </a:rPr>
              <a:t>emphasis</a:t>
            </a:r>
            <a:r>
              <a:rPr lang="en-US" sz="2000" dirty="0">
                <a:latin typeface="Arial"/>
                <a:cs typeface="Arial"/>
              </a:rPr>
              <a:t> mine):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Arial"/>
              <a:cs typeface="Arial"/>
            </a:endParaRPr>
          </a:p>
          <a:p>
            <a:pPr>
              <a:spcBef>
                <a:spcPct val="20000"/>
              </a:spcBef>
            </a:pPr>
            <a:r>
              <a:rPr lang="en-US" sz="2000" dirty="0">
                <a:latin typeface="Arial"/>
                <a:cs typeface="Arial"/>
              </a:rPr>
              <a:t>"Is there any statistics to show that many or a good number of Web </a:t>
            </a:r>
          </a:p>
          <a:p>
            <a:pPr>
              <a:spcBef>
                <a:spcPct val="20000"/>
              </a:spcBef>
            </a:pPr>
            <a:r>
              <a:rPr lang="en-US" sz="2000" i="1" dirty="0">
                <a:latin typeface="Arial"/>
                <a:cs typeface="Arial"/>
              </a:rPr>
              <a:t>users would like to get obsolete data or resources? </a:t>
            </a:r>
            <a:r>
              <a:rPr lang="en-US" sz="2000" dirty="0">
                <a:latin typeface="Arial"/>
                <a:cs typeface="Arial"/>
              </a:rPr>
              <a:t>"</a:t>
            </a:r>
            <a:endParaRPr lang="en-US" sz="2000" i="1" dirty="0">
              <a:latin typeface="Arial"/>
              <a:cs typeface="Arial"/>
            </a:endParaRPr>
          </a:p>
        </p:txBody>
      </p:sp>
      <p:sp>
        <p:nvSpPr>
          <p:cNvPr id="43011" name="Rectangle 4"/>
          <p:cNvSpPr>
            <a:spLocks noChangeArrowheads="1"/>
          </p:cNvSpPr>
          <p:nvPr/>
        </p:nvSpPr>
        <p:spPr bwMode="auto">
          <a:xfrm>
            <a:off x="722879" y="4805363"/>
            <a:ext cx="7506156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Arial"/>
                <a:cs typeface="Arial"/>
              </a:rPr>
              <a:t>one answer: replay of contemporary pages &gt;&gt; summary pages</a:t>
            </a:r>
          </a:p>
          <a:p>
            <a:pPr algn="ctr"/>
            <a:endParaRPr lang="en-US" sz="2000">
              <a:latin typeface="Arial"/>
              <a:cs typeface="Arial"/>
            </a:endParaRPr>
          </a:p>
          <a:p>
            <a:pPr algn="ctr"/>
            <a:r>
              <a:rPr lang="en-US" sz="1400">
                <a:latin typeface="Arial"/>
                <a:cs typeface="Arial"/>
                <a:hlinkClick r:id="rId3"/>
              </a:rPr>
              <a:t>http://www.slideshare.net/phonedude/why-careaboutthepast</a:t>
            </a:r>
            <a:endParaRPr lang="en-US" sz="1400">
              <a:latin typeface="Arial"/>
              <a:cs typeface="Arial"/>
            </a:endParaRPr>
          </a:p>
          <a:p>
            <a:pPr algn="ctr"/>
            <a:r>
              <a:rPr lang="en-US" sz="1200">
                <a:latin typeface="Arial"/>
                <a:cs typeface="Arial"/>
                <a:hlinkClick r:id="rId4"/>
              </a:rPr>
              <a:t>http://www.nytimes.com/2013/06/19/books/seven-american-deaths-and-disasters-transcribes-the-news.html</a:t>
            </a:r>
            <a:r>
              <a:rPr lang="en-US" sz="120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57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026" descr="katrina-cnn-ov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539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b="1" smtClean="0">
                <a:solidFill>
                  <a:srgbClr val="000000"/>
                </a:solidFill>
                <a:latin typeface="Arial" charset="0"/>
              </a:rPr>
              <a:t>vs.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2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08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2" descr="katrina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48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2" descr="katrina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657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2" descr="katrina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03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5" name="Picture 2" descr="katrina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9319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3" name="Picture 2" descr="katrina-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551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1" name="Picture 2" descr="katrina-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17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default curl returns </a:t>
            </a:r>
            <a:br>
              <a:rPr lang="en-US" dirty="0" smtClean="0"/>
            </a:br>
            <a:r>
              <a:rPr lang="en-US" dirty="0" smtClean="0"/>
              <a:t>message body, no headers…</a:t>
            </a:r>
          </a:p>
        </p:txBody>
      </p:sp>
      <p:sp>
        <p:nvSpPr>
          <p:cNvPr id="59394" name="TextBox 3"/>
          <p:cNvSpPr txBox="1">
            <a:spLocks noChangeArrowheads="1"/>
          </p:cNvSpPr>
          <p:nvPr/>
        </p:nvSpPr>
        <p:spPr bwMode="auto">
          <a:xfrm>
            <a:off x="381000" y="2552700"/>
            <a:ext cx="65405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Courier New" charset="0"/>
                <a:cs typeface="Courier New" charset="0"/>
              </a:rPr>
              <a:t>$ curl https://www.cs.odu.edu/~mln/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&lt;html&gt;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&lt;head&gt;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&lt;title&gt;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Home:: Michael L. Nelson, Old Dominion University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&lt;/title&gt;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&lt;!-- CSS stuff largely stolen from Carl Lagoze's Page --&gt;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&lt;link rel="stylesheet" type="text/css" href="mln.css"/&gt;</a:t>
            </a:r>
          </a:p>
          <a:p>
            <a:endParaRPr lang="en-US" sz="1400">
              <a:latin typeface="Courier New" charset="0"/>
              <a:cs typeface="Courier New" charset="0"/>
            </a:endParaRPr>
          </a:p>
          <a:p>
            <a:r>
              <a:rPr lang="en-US" sz="1400">
                <a:latin typeface="Courier New" charset="0"/>
                <a:cs typeface="Courier New" charset="0"/>
              </a:rPr>
              <a:t>&lt;meta property="fb:admins" content="michael.lloyd.nelson"/&gt;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&lt;meta property="og:title" content="Michael L. Nelson"/&gt;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[lots of html removed]</a:t>
            </a:r>
          </a:p>
          <a:p>
            <a:endParaRPr lang="en-US" sz="140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54217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 descr="katrina-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7632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2" descr="katrina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276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2" descr="katrina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233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2" descr="katrina-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24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2" descr="katrina-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669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5781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Archiving Moves At Hurricane Speed,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Most News Stories Move Faster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429496729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  <a:p>
            <a:pPr eaLnBrk="1" hangingPunct="1">
              <a:lnSpc>
                <a:spcPct val="90000"/>
              </a:lnSpc>
              <a:defRPr/>
            </a:pPr>
            <a:endParaRPr lang="en-US" sz="1600" smtClean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59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4" descr="va-tech-cnn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42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" descr="va-tech-cnn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0296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3" name="Picture 2" descr="va-tech-cnn-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13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29479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2" name="Picture 1" descr="kit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5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curl –</a:t>
            </a:r>
            <a:r>
              <a:rPr lang="en-US" dirty="0" err="1" smtClean="0"/>
              <a:t>i</a:t>
            </a:r>
            <a:r>
              <a:rPr lang="en-US" dirty="0" smtClean="0"/>
              <a:t> shows </a:t>
            </a:r>
            <a:br>
              <a:rPr lang="en-US" dirty="0" smtClean="0"/>
            </a:br>
            <a:r>
              <a:rPr lang="en-US" dirty="0" smtClean="0"/>
              <a:t>response headers + message body:</a:t>
            </a:r>
          </a:p>
        </p:txBody>
      </p:sp>
      <p:sp>
        <p:nvSpPr>
          <p:cNvPr id="60418" name="TextBox 3"/>
          <p:cNvSpPr txBox="1">
            <a:spLocks noChangeArrowheads="1"/>
          </p:cNvSpPr>
          <p:nvPr/>
        </p:nvSpPr>
        <p:spPr bwMode="auto">
          <a:xfrm>
            <a:off x="1752600" y="2514600"/>
            <a:ext cx="5464175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Courier New" charset="0"/>
                <a:cs typeface="Courier New" charset="0"/>
              </a:rPr>
              <a:t>$ curl -i https://www.cs.odu.edu/~mln/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Server: nginx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Date: Wed, 29 Aug 2018 02:34:15 GMT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Content-Type: text/html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Vary: Accept-Encoding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Front-End-Https: on</a:t>
            </a:r>
          </a:p>
          <a:p>
            <a:endParaRPr lang="en-US" sz="1400">
              <a:latin typeface="Courier New" charset="0"/>
              <a:cs typeface="Courier New" charset="0"/>
            </a:endParaRPr>
          </a:p>
          <a:p>
            <a:r>
              <a:rPr lang="en-US" sz="1400">
                <a:latin typeface="Courier New" charset="0"/>
                <a:cs typeface="Courier New" charset="0"/>
              </a:rPr>
              <a:t>&lt;html&gt;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&lt;head&gt;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&lt;title&gt;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Home:: Michael L. Nelson, Old Dominion University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&lt;/title&gt;</a:t>
            </a:r>
          </a:p>
          <a:p>
            <a:r>
              <a:rPr lang="en-US" sz="1400">
                <a:latin typeface="Courier New" charset="0"/>
                <a:cs typeface="Courier New" charset="0"/>
              </a:rPr>
              <a:t>[deletia]</a:t>
            </a:r>
          </a:p>
        </p:txBody>
      </p:sp>
    </p:spTree>
    <p:extLst>
      <p:ext uri="{BB962C8B-B14F-4D97-AF65-F5344CB8AC3E}">
        <p14:creationId xmlns:p14="http://schemas.microsoft.com/office/powerpoint/2010/main" val="20328429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 of a TV show where celebrities read “mean” Tweets about themselves</a:t>
            </a:r>
          </a:p>
        </p:txBody>
      </p:sp>
      <p:pic>
        <p:nvPicPr>
          <p:cNvPr id="125954" name="Picture 4" descr="jimmy-kimmel-tweets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7788275" cy="45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23913" y="5257800"/>
            <a:ext cx="75580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Our social discourse is dominated by the web.  Q.E.D.  </a:t>
            </a:r>
          </a:p>
        </p:txBody>
      </p:sp>
      <p:sp>
        <p:nvSpPr>
          <p:cNvPr id="125956" name="TextBox 6"/>
          <p:cNvSpPr txBox="1">
            <a:spLocks noChangeArrowheads="1"/>
          </p:cNvSpPr>
          <p:nvPr/>
        </p:nvSpPr>
        <p:spPr bwMode="auto">
          <a:xfrm>
            <a:off x="2895600" y="6078538"/>
            <a:ext cx="30178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3"/>
              </a:rPr>
              <a:t>https://www.youtube.com/watch?v=LABGimhsEys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81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Our scholarly record is in jeopardy…</a:t>
            </a:r>
          </a:p>
        </p:txBody>
      </p:sp>
      <p:pic>
        <p:nvPicPr>
          <p:cNvPr id="126978" name="Picture 2" descr="ploso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7162800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extBox 3"/>
          <p:cNvSpPr txBox="1">
            <a:spLocks noChangeArrowheads="1"/>
          </p:cNvSpPr>
          <p:nvPr/>
        </p:nvSpPr>
        <p:spPr bwMode="auto">
          <a:xfrm>
            <a:off x="1355465" y="5758620"/>
            <a:ext cx="5944857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dirty="0">
                <a:hlinkClick r:id="rId3"/>
              </a:rPr>
              <a:t>http://dx.doi.org/</a:t>
            </a:r>
            <a:r>
              <a:rPr lang="fr-FR" sz="1600" dirty="0">
                <a:hlinkClick r:id="rId3"/>
              </a:rPr>
              <a:t>10.1371/journal.pone.0115253</a:t>
            </a:r>
            <a:endParaRPr lang="fr-FR" sz="1600" dirty="0"/>
          </a:p>
          <a:p>
            <a:pPr algn="ctr"/>
            <a:r>
              <a:rPr lang="fr-FR" sz="1600" dirty="0" err="1"/>
              <a:t>See</a:t>
            </a:r>
            <a:r>
              <a:rPr lang="fr-FR" sz="1600" dirty="0"/>
              <a:t> </a:t>
            </a:r>
            <a:r>
              <a:rPr lang="fr-FR" sz="1600" dirty="0" err="1"/>
              <a:t>also</a:t>
            </a:r>
            <a:r>
              <a:rPr lang="fr-FR" sz="1600" dirty="0"/>
              <a:t>: </a:t>
            </a:r>
            <a:r>
              <a:rPr lang="fr-FR" sz="1600" dirty="0">
                <a:hlinkClick r:id="rId4"/>
              </a:rPr>
              <a:t>http://blog.dshr.org/2015/02/the-evanescent-</a:t>
            </a:r>
            <a:r>
              <a:rPr lang="fr-FR" sz="1600" dirty="0" smtClean="0">
                <a:hlinkClick r:id="rId4"/>
              </a:rPr>
              <a:t>web.html</a:t>
            </a:r>
            <a:endParaRPr lang="fr-FR" sz="1600" dirty="0" smtClean="0"/>
          </a:p>
          <a:p>
            <a:pPr algn="ctr"/>
            <a:r>
              <a:rPr lang="fr-FR" sz="1600" dirty="0">
                <a:hlinkClick r:id="rId5"/>
              </a:rPr>
              <a:t>http://dx.doi.org/10.1371/journal.pone.</a:t>
            </a:r>
            <a:r>
              <a:rPr lang="fr-FR" sz="1600" dirty="0" smtClean="0">
                <a:hlinkClick r:id="rId5"/>
              </a:rPr>
              <a:t>0167475</a:t>
            </a:r>
            <a:r>
              <a:rPr lang="fr-FR" sz="1600" dirty="0" smtClean="0"/>
              <a:t>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73091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As is our legal record…</a:t>
            </a:r>
          </a:p>
        </p:txBody>
      </p:sp>
      <p:pic>
        <p:nvPicPr>
          <p:cNvPr id="128002" name="Picture 4" descr="nyt-supreme-cou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14400"/>
            <a:ext cx="73564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243013" y="5638800"/>
            <a:ext cx="7215187" cy="6461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http://www.nytimes.com/2013/09/24/us/politics/in-supreme-court-opinions-clicks-that-lead-nowhere.html</a:t>
            </a:r>
            <a:r>
              <a:rPr lang="en-US" sz="1200"/>
              <a:t> </a:t>
            </a:r>
            <a:endParaRPr lang="fr-FR" sz="1200"/>
          </a:p>
          <a:p>
            <a:pPr algn="ctr"/>
            <a:r>
              <a:rPr lang="fr-FR" sz="1200"/>
              <a:t>See also: </a:t>
            </a:r>
            <a:r>
              <a:rPr lang="fr-FR" sz="1200">
                <a:hlinkClick r:id="rId4"/>
              </a:rPr>
              <a:t>http://blogs.law.harvard.edu/futureoftheinternet/2013/09/22/perma/</a:t>
            </a:r>
            <a:r>
              <a:rPr lang="fr-FR" sz="1200"/>
              <a:t> </a:t>
            </a:r>
          </a:p>
          <a:p>
            <a:pPr algn="ctr"/>
            <a:r>
              <a:rPr lang="fr-FR" sz="1200">
                <a:hlinkClick r:id="rId5"/>
              </a:rPr>
              <a:t>http://ssnat.com/</a:t>
            </a:r>
            <a:r>
              <a:rPr lang="fr-FR" sz="120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95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As is our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scientific record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…</a:t>
            </a:r>
          </a:p>
        </p:txBody>
      </p:sp>
      <p:sp>
        <p:nvSpPr>
          <p:cNvPr id="128003" name="TextBox 5"/>
          <p:cNvSpPr txBox="1">
            <a:spLocks noChangeArrowheads="1"/>
          </p:cNvSpPr>
          <p:nvPr/>
        </p:nvSpPr>
        <p:spPr bwMode="auto">
          <a:xfrm>
            <a:off x="1674771" y="6334147"/>
            <a:ext cx="5968301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dirty="0">
                <a:hlinkClick r:id="rId2"/>
              </a:rPr>
              <a:t>https://www.wired.com/2017/02/diehard-coders-just-saved-nasas-earth-science-data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2" name="Picture 1" descr="nasa-wired-magaz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898624"/>
            <a:ext cx="6621280" cy="52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4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>
          <a:xfrm>
            <a:off x="609600" y="36513"/>
            <a:ext cx="77724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And our popular culture as well…</a:t>
            </a:r>
          </a:p>
        </p:txBody>
      </p:sp>
      <p:pic>
        <p:nvPicPr>
          <p:cNvPr id="129026" name="Picture 2" descr="pf-kq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696075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TextBox 6"/>
          <p:cNvSpPr txBox="1">
            <a:spLocks noChangeArrowheads="1"/>
          </p:cNvSpPr>
          <p:nvPr/>
        </p:nvSpPr>
        <p:spPr bwMode="auto">
          <a:xfrm>
            <a:off x="1371600" y="5972175"/>
            <a:ext cx="58039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http://f-measure.blogspot.com/2009/02/pink-floyd-hour-with-pink-floyd-kqed-lp.html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471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Half-Life of Popular Music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Youtube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Videos</a:t>
            </a:r>
          </a:p>
        </p:txBody>
      </p:sp>
      <p:pic>
        <p:nvPicPr>
          <p:cNvPr id="130050" name="Picture 3" descr="gones_l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2209800"/>
            <a:ext cx="4395787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051" name="Picture 4" descr="gones_ma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97100"/>
            <a:ext cx="44196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TextBox 5"/>
          <p:cNvSpPr txBox="1">
            <a:spLocks noChangeArrowheads="1"/>
          </p:cNvSpPr>
          <p:nvPr/>
        </p:nvSpPr>
        <p:spPr bwMode="auto">
          <a:xfrm>
            <a:off x="2133600" y="5334000"/>
            <a:ext cx="46609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/>
              <a:t>Matthias Prellwitz, Michael L. Nelson, </a:t>
            </a:r>
          </a:p>
          <a:p>
            <a:pPr algn="ctr"/>
            <a:r>
              <a:rPr lang="en-US" sz="1200"/>
              <a:t>Music Video Redundancy and Half-Life in YouTube, </a:t>
            </a:r>
          </a:p>
          <a:p>
            <a:pPr algn="ctr"/>
            <a:r>
              <a:rPr lang="en-US" sz="1200"/>
              <a:t>Proceedings of TPDL 2011</a:t>
            </a:r>
          </a:p>
          <a:p>
            <a:pPr algn="ctr"/>
            <a:r>
              <a:rPr lang="en-US" sz="1200">
                <a:hlinkClick r:id="rId4"/>
              </a:rPr>
              <a:t>http://www.cs.odu.edu/~mln/pubs/tpdl-2011/tpdl-2011-prellwitz.pdf</a:t>
            </a:r>
            <a:r>
              <a:rPr lang="en-US" sz="1200"/>
              <a:t> </a:t>
            </a:r>
          </a:p>
        </p:txBody>
      </p:sp>
      <p:sp>
        <p:nvSpPr>
          <p:cNvPr id="130053" name="TextBox 6"/>
          <p:cNvSpPr txBox="1">
            <a:spLocks noChangeArrowheads="1"/>
          </p:cNvSpPr>
          <p:nvPr/>
        </p:nvSpPr>
        <p:spPr bwMode="auto">
          <a:xfrm>
            <a:off x="1981200" y="4648200"/>
            <a:ext cx="50879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Individual URLs die, but new versions arise</a:t>
            </a:r>
          </a:p>
        </p:txBody>
      </p:sp>
    </p:spTree>
    <p:extLst>
      <p:ext uri="{BB962C8B-B14F-4D97-AF65-F5344CB8AC3E}">
        <p14:creationId xmlns:p14="http://schemas.microsoft.com/office/powerpoint/2010/main" val="209454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ChangeArrowheads="1"/>
          </p:cNvSpPr>
          <p:nvPr/>
        </p:nvSpPr>
        <p:spPr bwMode="auto">
          <a:xfrm>
            <a:off x="241300" y="1676400"/>
            <a:ext cx="87757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So we won’t lose every copy of “Shake It Off”…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3200" dirty="0">
                <a:latin typeface="Arial"/>
                <a:cs typeface="Arial"/>
              </a:rPr>
              <a:t>What about the grist of history?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82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1746" name="Picture 4" descr="bbc-twe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7772400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2286000" y="6019800"/>
            <a:ext cx="4324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3"/>
              </a:rPr>
              <a:t>http://www.bbc.com/future/story/20120927-the-decaying-web</a:t>
            </a:r>
            <a:r>
              <a:rPr lang="en-US" sz="1200" dirty="0"/>
              <a:t> 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0650" y="1905000"/>
            <a:ext cx="8794750" cy="280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/>
              <a:t>On January 28 2011, three days into the fierce protests that would </a:t>
            </a:r>
          </a:p>
          <a:p>
            <a:r>
              <a:rPr lang="en-US" sz="2200" dirty="0"/>
              <a:t>eventually oust the Egyptian president Hosni Mubarak, a Twitter</a:t>
            </a:r>
          </a:p>
          <a:p>
            <a:r>
              <a:rPr lang="en-US" sz="2200" dirty="0"/>
              <a:t>user called </a:t>
            </a:r>
            <a:r>
              <a:rPr lang="en-US" sz="2200" dirty="0" err="1"/>
              <a:t>Farrah</a:t>
            </a:r>
            <a:r>
              <a:rPr lang="en-US" sz="2200" dirty="0"/>
              <a:t> posted a link to a picture that supposedly showed</a:t>
            </a:r>
          </a:p>
          <a:p>
            <a:r>
              <a:rPr lang="en-US" sz="2200" dirty="0"/>
              <a:t>an armed man as he ran on a “rooftop during clashes between police</a:t>
            </a:r>
          </a:p>
          <a:p>
            <a:r>
              <a:rPr lang="en-US" sz="2200" dirty="0"/>
              <a:t>and protesters in Suez”. I say supposedly, because both the tweet</a:t>
            </a:r>
          </a:p>
          <a:p>
            <a:r>
              <a:rPr lang="en-US" sz="2200" dirty="0"/>
              <a:t>and the picture it linked to no longer exist.  Instead they have</a:t>
            </a:r>
          </a:p>
          <a:p>
            <a:r>
              <a:rPr lang="en-US" sz="2200" dirty="0"/>
              <a:t>been replaced with error messages that claim the message – and its</a:t>
            </a:r>
          </a:p>
          <a:p>
            <a:r>
              <a:rPr lang="en-US" sz="2200" dirty="0"/>
              <a:t>contents – “doesn’t exist”.</a:t>
            </a:r>
          </a:p>
        </p:txBody>
      </p:sp>
    </p:spTree>
    <p:extLst>
      <p:ext uri="{BB962C8B-B14F-4D97-AF65-F5344CB8AC3E}">
        <p14:creationId xmlns:p14="http://schemas.microsoft.com/office/powerpoint/2010/main" val="158299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 Tweet &amp; Pic</a:t>
            </a:r>
          </a:p>
        </p:txBody>
      </p:sp>
      <p:pic>
        <p:nvPicPr>
          <p:cNvPr id="3277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05000"/>
            <a:ext cx="411480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TextBox 5"/>
          <p:cNvSpPr txBox="1">
            <a:spLocks noChangeArrowheads="1"/>
          </p:cNvSpPr>
          <p:nvPr/>
        </p:nvSpPr>
        <p:spPr bwMode="auto">
          <a:xfrm>
            <a:off x="266700" y="5448300"/>
            <a:ext cx="4043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4"/>
              </a:rPr>
              <a:t>https://twitter.com/Farrah3m/status/31727870736859137</a:t>
            </a:r>
            <a:r>
              <a:rPr lang="en-US" sz="1200"/>
              <a:t> </a:t>
            </a:r>
          </a:p>
        </p:txBody>
      </p:sp>
      <p:sp>
        <p:nvSpPr>
          <p:cNvPr id="32773" name="TextBox 6"/>
          <p:cNvSpPr txBox="1">
            <a:spLocks noChangeArrowheads="1"/>
          </p:cNvSpPr>
          <p:nvPr/>
        </p:nvSpPr>
        <p:spPr bwMode="auto">
          <a:xfrm>
            <a:off x="5867400" y="5410200"/>
            <a:ext cx="18700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5"/>
              </a:rPr>
              <a:t>http://twitpic.com/3uvo6z</a:t>
            </a:r>
            <a:r>
              <a:rPr lang="en-US" sz="1200" dirty="0"/>
              <a:t> </a:t>
            </a:r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1894989" y="5943600"/>
            <a:ext cx="565882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hlinkClick r:id="rId6"/>
              </a:rPr>
              <a:t>http://ws-dl.blogspot.com/2013/05/2013-05-07-who-is-archiving-your-tweets.html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9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May 2013,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both are “archived” by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topsy.com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379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31708"/>
            <a:ext cx="659447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27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extBox 3"/>
          <p:cNvSpPr txBox="1">
            <a:spLocks noChangeArrowheads="1"/>
          </p:cNvSpPr>
          <p:nvPr/>
        </p:nvSpPr>
        <p:spPr bwMode="auto">
          <a:xfrm>
            <a:off x="0" y="0"/>
            <a:ext cx="19592925" cy="649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300">
                <a:latin typeface="Courier New" charset="0"/>
                <a:cs typeface="Courier New" charset="0"/>
              </a:rPr>
              <a:t>$ curl -v http://ws-dl.blogspot.com/2018/08/2018-08-25-four-ws-dl-classes-offered.html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Adding handle: conn: 0x7fa59b004000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Adding handle: send: 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Adding handle: recv: 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Curl_addHandleToPipeline: length: 1</a:t>
            </a:r>
          </a:p>
          <a:p>
            <a:r>
              <a:rPr lang="is-IS" sz="1300">
                <a:latin typeface="Courier New" charset="0"/>
                <a:cs typeface="Courier New" charset="0"/>
              </a:rPr>
              <a:t>* - Conn 0 (0x7fa59b004000) send_pipe: 1, recv_pipe: 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About to connect() to ws-dl.blogspot.com port 80 (#0)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  Trying 172.217.5.65...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Connected to ws-dl.blogspot.com (172.217.5.65) port 80 (#0)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&gt; GET /2018/08/2018-08-25-four-ws-dl-classes-offered.html HTTP/1.1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&gt; User-Agent: curl/7.30.0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&gt; Host: ws-dl.blogspot.com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&gt; Accept: */*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&gt; 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&lt; HTTP/1.1 200 OK</a:t>
            </a:r>
          </a:p>
          <a:p>
            <a:r>
              <a:rPr lang="ro-RO" sz="1300">
                <a:latin typeface="Courier New" charset="0"/>
                <a:cs typeface="Courier New" charset="0"/>
              </a:rPr>
              <a:t>&lt; Content-Type: text/html; charset=UTF-8</a:t>
            </a:r>
          </a:p>
          <a:p>
            <a:r>
              <a:rPr lang="fr-FR" sz="1300">
                <a:latin typeface="Courier New" charset="0"/>
                <a:cs typeface="Courier New" charset="0"/>
              </a:rPr>
              <a:t>&lt; Expires: Wed, 29 Aug 2018 01:28:50 GMT</a:t>
            </a:r>
          </a:p>
          <a:p>
            <a:r>
              <a:rPr lang="fr-FR" sz="1300">
                <a:latin typeface="Courier New" charset="0"/>
                <a:cs typeface="Courier New" charset="0"/>
              </a:rPr>
              <a:t>&lt; Date: Wed, 29 Aug 2018 01:28:50 GMT</a:t>
            </a:r>
          </a:p>
          <a:p>
            <a:r>
              <a:rPr lang="fr-FR" sz="1300">
                <a:latin typeface="Courier New" charset="0"/>
                <a:cs typeface="Courier New" charset="0"/>
              </a:rPr>
              <a:t>&lt; Cache-Control: private, max-age=0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Last-Modified: Tue, 28 Aug 2018 23:33:07 GMT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X-Content-Type-Options: nosniff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X-XSS-Protection: 1; mode=block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* Server GSE is not blacklisted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Server: GSE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Accept-Ranges: none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Vary: Accept-Encoding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Transfer-Encoding: chunked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 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&lt;!DOCTYPE html PUBLIC "-//W3C//DTD XHTML 1.0 Strict//EN" "http://www.w3.org/TR/xhtml1/DTD/xhtml1-strict.dtd"&gt;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&lt;html dir='ltr' xmlns='http://www.w3.org/1999/xhtml' xmlns:b='http://www.google.com/2005/gml/b' xmlns:data='http://www.google.com/2005/gml/data' xmlns:expr='http://www.google.com/2005/gml/expr'&gt;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&lt;head&gt; </a:t>
            </a:r>
          </a:p>
          <a:p>
            <a:r>
              <a:rPr lang="en-US" sz="1300">
                <a:latin typeface="Courier New" charset="0"/>
                <a:cs typeface="Courier New" charset="0"/>
              </a:rPr>
              <a:t>[much deletia]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133600"/>
            <a:ext cx="7772400" cy="1600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curl -v shows more</a:t>
            </a:r>
            <a:br>
              <a:rPr lang="en-US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*</a:t>
            </a:r>
            <a:r>
              <a:rPr lang="en-US" sz="1600" dirty="0" smtClean="0"/>
              <a:t> = TCP activity</a:t>
            </a:r>
            <a:br>
              <a:rPr lang="en-US" sz="1600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&gt;</a:t>
            </a:r>
            <a:r>
              <a:rPr lang="en-US" sz="1600" dirty="0" smtClean="0"/>
              <a:t> = what the user-agent (i.e., curl) sent</a:t>
            </a:r>
            <a:br>
              <a:rPr lang="en-US" sz="1600" dirty="0" smtClean="0"/>
            </a:br>
            <a:r>
              <a:rPr lang="en-US" sz="1600" dirty="0" smtClean="0">
                <a:solidFill>
                  <a:srgbClr val="FF0000"/>
                </a:solidFill>
              </a:rPr>
              <a:t>&lt;</a:t>
            </a:r>
            <a:r>
              <a:rPr lang="en-US" sz="1600" dirty="0" smtClean="0"/>
              <a:t> = what the server sent</a:t>
            </a:r>
          </a:p>
        </p:txBody>
      </p:sp>
    </p:spTree>
    <p:extLst>
      <p:ext uri="{BB962C8B-B14F-4D97-AF65-F5344CB8AC3E}">
        <p14:creationId xmlns:p14="http://schemas.microsoft.com/office/powerpoint/2010/main" val="115161645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February 2015,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they’re completely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missing.</a:t>
            </a:r>
          </a:p>
        </p:txBody>
      </p:sp>
      <p:pic>
        <p:nvPicPr>
          <p:cNvPr id="34818" name="Picture 4" descr="topsy-4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088026"/>
            <a:ext cx="6253162" cy="537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http://topsy.com/http://twitpic.com/3uvo6z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9904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2016, r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edirecting…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2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5843" name="Picture 1" descr="topsy-redirec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278563" cy="526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41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906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…to a random (?)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apple.com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page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6867" name="Picture 2" descr="topsy-ap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14400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949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76200" y="0"/>
            <a:ext cx="9067800" cy="990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No Server == No HTTP Event == Nothing to Archive</a:t>
            </a:r>
          </a:p>
        </p:txBody>
      </p:sp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3048000" y="5486400"/>
            <a:ext cx="2987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http://topsy.com/http://twitpic.com/3uvo6z</a:t>
            </a:r>
            <a:r>
              <a:rPr lang="en-US" sz="1200"/>
              <a:t> </a:t>
            </a:r>
          </a:p>
        </p:txBody>
      </p:sp>
      <p:pic>
        <p:nvPicPr>
          <p:cNvPr id="37891" name="Picture 1" descr="topsy-server-not-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73125"/>
            <a:ext cx="6324600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880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8914" name="Picture 3" descr="tpdl-2012-archive-loss-rat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686800" cy="577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Box 4"/>
          <p:cNvSpPr txBox="1">
            <a:spLocks noChangeArrowheads="1"/>
          </p:cNvSpPr>
          <p:nvPr/>
        </p:nvSpPr>
        <p:spPr bwMode="auto">
          <a:xfrm>
            <a:off x="377825" y="5842000"/>
            <a:ext cx="8689975" cy="101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Hany M. SalahEldeen, Michael L. Nelson, Losing My Revolution: How Many Resources Shared on Social Media Have Been Lost?, Proceedings of TPDL 2012. </a:t>
            </a:r>
            <a:r>
              <a:rPr lang="en-US" sz="1200">
                <a:hlinkClick r:id="rId3"/>
              </a:rPr>
              <a:t>http://arxiv.org/abs/1209.3026</a:t>
            </a:r>
            <a:r>
              <a:rPr lang="en-US" sz="1200"/>
              <a:t> </a:t>
            </a:r>
          </a:p>
          <a:p>
            <a:endParaRPr lang="en-US" sz="1200"/>
          </a:p>
          <a:p>
            <a:r>
              <a:rPr lang="en-US" sz="1200"/>
              <a:t>Hany SalahEldeen, Michael L. Nelson, Resurrecting My Revolution: Using Social Link Neighborhood in Bringing Context to the Disappearing Web, Proceedings of TPDL 2013. </a:t>
            </a:r>
            <a:r>
              <a:rPr lang="en-US" sz="1200">
                <a:hlinkClick r:id="rId4"/>
              </a:rPr>
              <a:t>http://arxiv.org/abs/1309.2648</a:t>
            </a:r>
            <a:r>
              <a:rPr lang="en-US" sz="1200"/>
              <a:t> </a:t>
            </a:r>
          </a:p>
        </p:txBody>
      </p:sp>
      <p:sp>
        <p:nvSpPr>
          <p:cNvPr id="38916" name="TextBox 5"/>
          <p:cNvSpPr txBox="1">
            <a:spLocks noChangeArrowheads="1"/>
          </p:cNvSpPr>
          <p:nvPr/>
        </p:nvSpPr>
        <p:spPr bwMode="auto">
          <a:xfrm>
            <a:off x="1143000" y="1066800"/>
            <a:ext cx="4073525" cy="58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 Missing: 11% year 1,  7%/year afterwards</a:t>
            </a:r>
          </a:p>
          <a:p>
            <a:r>
              <a:rPr lang="en-US" sz="1600"/>
              <a:t>Archived:  7% year 1, 15%/year afterwards</a:t>
            </a:r>
          </a:p>
        </p:txBody>
      </p:sp>
    </p:spTree>
    <p:extLst>
      <p:ext uri="{BB962C8B-B14F-4D97-AF65-F5344CB8AC3E}">
        <p14:creationId xmlns:p14="http://schemas.microsoft.com/office/powerpoint/2010/main" val="406176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Why we need multiple, </a:t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independent archives…</a:t>
            </a:r>
          </a:p>
        </p:txBody>
      </p:sp>
    </p:spTree>
    <p:extLst>
      <p:ext uri="{BB962C8B-B14F-4D97-AF65-F5344CB8AC3E}">
        <p14:creationId xmlns:p14="http://schemas.microsoft.com/office/powerpoint/2010/main" val="209158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 single archive is vulnerable</a:t>
            </a:r>
          </a:p>
        </p:txBody>
      </p:sp>
      <p:pic>
        <p:nvPicPr>
          <p:cNvPr id="20482" name="Picture 3" descr="speeches-archiv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143000"/>
            <a:ext cx="5568950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1600200" y="5791200"/>
            <a:ext cx="5645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>
                <a:hlinkClick r:id="rId3"/>
              </a:rPr>
              <a:t>http://www.bbc.com/news/uk-politics-24924185</a:t>
            </a:r>
            <a:r>
              <a:rPr lang="en-US" sz="1200"/>
              <a:t> </a:t>
            </a:r>
          </a:p>
          <a:p>
            <a:pPr algn="ctr"/>
            <a:r>
              <a:rPr lang="en-US" sz="1200">
                <a:hlinkClick r:id="rId4"/>
              </a:rPr>
              <a:t>http://ws-dl.blogspot.com/2013/11/2013-11-21-conservative-party-speeches.html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433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Houston, Tranquility Base </a:t>
            </a:r>
            <a:r>
              <a:rPr lang="en-US" sz="2000" b="1" dirty="0" err="1" smtClean="0">
                <a:solidFill>
                  <a:srgbClr val="000000"/>
                </a:solidFill>
                <a:latin typeface="Arial" charset="0"/>
              </a:rPr>
              <a:t>Here.</a:t>
            </a:r>
            <a:r>
              <a:rPr lang="en-US" sz="2000" b="1" dirty="0" smtClean="0">
                <a:solidFill>
                  <a:srgbClr val="000000"/>
                </a:solidFill>
                <a:latin typeface="Arial" charset="0"/>
              </a:rPr>
              <a:t> The Eagle has landed.</a:t>
            </a:r>
            <a:endParaRPr lang="en-US" sz="2800" b="1" dirty="0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1506" name="Picture 3" descr="ntrs-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07720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454150" y="5918200"/>
            <a:ext cx="64543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atin typeface="Arial"/>
                <a:cs typeface="Arial"/>
              </a:rPr>
              <a:t>see also: </a:t>
            </a:r>
            <a:r>
              <a:rPr lang="en-US" sz="1200" dirty="0">
                <a:latin typeface="Arial"/>
                <a:cs typeface="Arial"/>
                <a:hlinkClick r:id="rId4"/>
              </a:rPr>
              <a:t>http://ws-dl.blogspot.com/2013/03/2013-03-22-ntrs-web-archives-and-why-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we.html</a:t>
            </a:r>
            <a:endParaRPr lang="en-US" sz="1200" dirty="0" smtClean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5"/>
              </a:rPr>
              <a:t>http://ws-dl.blogspot.com/2013/06/2013-06-18-ntrs-memento-and-handles.html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1508" name="Rectangle 5"/>
          <p:cNvSpPr>
            <a:spLocks noChangeArrowheads="1"/>
          </p:cNvSpPr>
          <p:nvPr/>
        </p:nvSpPr>
        <p:spPr bwMode="auto">
          <a:xfrm>
            <a:off x="6946900" y="609600"/>
            <a:ext cx="900113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6"/>
          <p:cNvSpPr>
            <a:spLocks noChangeArrowheads="1"/>
          </p:cNvSpPr>
          <p:nvPr/>
        </p:nvSpPr>
        <p:spPr bwMode="auto">
          <a:xfrm>
            <a:off x="2400300" y="609600"/>
            <a:ext cx="2070100" cy="3810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0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466350"/>
            <a:ext cx="8229600" cy="1143000"/>
          </a:xfrm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23554" name="Picture 3" descr="google-right-to-be-forgott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7112"/>
            <a:ext cx="724058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609600" y="6211512"/>
            <a:ext cx="79867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http://www.theguardian.com/technology/2015/feb/19/google-acknowledges-some-people-want-right-to-be-forgotten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298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ia-grindr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2700"/>
            <a:ext cx="37353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4" descr="ia-grindr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743200"/>
            <a:ext cx="372110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5" descr="ia-grindr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12700"/>
            <a:ext cx="36734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4038600" y="3071813"/>
            <a:ext cx="5029200" cy="3786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>
                <a:latin typeface="Courier New" charset="0"/>
                <a:cs typeface="Courier New" charset="0"/>
              </a:rPr>
              <a:t>$ curl –I "http://www.thedailybeast.com/articles/2016/08/11/i-got-three-grindr-dates-in-an-hour-in-the-olympic-village.html"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HTTP/1.1 301 Moved Permanently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Age: 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Cache-Control: max-age=60</a:t>
            </a:r>
          </a:p>
          <a:p>
            <a:r>
              <a:rPr lang="ro-RO" sz="1000">
                <a:latin typeface="Courier New" charset="0"/>
                <a:cs typeface="Courier New" charset="0"/>
              </a:rPr>
              <a:t>Content-Type: text/html; charset=iso-8859-1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Date: Thu, 18 Aug 2016 01:13:46 GMT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Location: </a:t>
            </a:r>
            <a:r>
              <a:rPr lang="en-US" sz="1000" b="1">
                <a:latin typeface="Courier New" charset="0"/>
                <a:cs typeface="Courier New" charset="0"/>
              </a:rPr>
              <a:t>http://www.thedailybeast.com/articles/2016/08/11/a-note-from-the-editors.html</a:t>
            </a:r>
            <a:endParaRPr lang="en-US" sz="1000">
              <a:latin typeface="Courier New" charset="0"/>
              <a:cs typeface="Courier New" charset="0"/>
            </a:endParaRPr>
          </a:p>
          <a:p>
            <a:r>
              <a:rPr lang="en-US" sz="1000">
                <a:latin typeface="Courier New" charset="0"/>
                <a:cs typeface="Courier New" charset="0"/>
              </a:rPr>
              <a:t>RealAge: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Server: Apache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Vary: Accept-Encoding, User-Agent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Via: 1.1 varnish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X-BackEnd: default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X-Cache: MISS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X-Cacheable: YES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X-Restarts: 0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X-UA-Device: pc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X-Varnish: 995407903</a:t>
            </a:r>
          </a:p>
          <a:p>
            <a:r>
              <a:rPr lang="en-US" sz="1000">
                <a:latin typeface="Courier New" charset="0"/>
                <a:cs typeface="Courier New" charset="0"/>
              </a:rPr>
              <a:t>Connection: keep-alive</a:t>
            </a: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  <a:p>
            <a:endParaRPr lang="en-US" sz="1000">
              <a:latin typeface="Courier New" charset="0"/>
              <a:cs typeface="Courier New" charset="0"/>
            </a:endParaRPr>
          </a:p>
        </p:txBody>
      </p:sp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349250" y="6553200"/>
            <a:ext cx="83375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hlinkClick r:id="rId5"/>
              </a:rPr>
              <a:t>http://www.usnews.com/news/articles/2016-08-17/wayback-machine-wont-censor-archive-for-taste-director-says-after-olympics-article-scrubbed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369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4725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2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3"/>
          <p:cNvSpPr txBox="1">
            <a:spLocks noChangeArrowheads="1"/>
          </p:cNvSpPr>
          <p:nvPr/>
        </p:nvSpPr>
        <p:spPr bwMode="auto">
          <a:xfrm>
            <a:off x="0" y="0"/>
            <a:ext cx="9144000" cy="655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% curl -IL https://t.co/LSUT8iaB4o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HTTP/1.1 301 Moved Permanently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cache-control: private,max-age=300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Wed, 29 Aug 2018 16:42:22 GMT</a:t>
            </a:r>
          </a:p>
          <a:p>
            <a:r>
              <a:rPr lang="fr-FR" sz="1200">
                <a:latin typeface="Courier New" charset="0"/>
                <a:cs typeface="Courier New" charset="0"/>
              </a:rPr>
              <a:t>expires: Wed, 29 Aug 2018 16:47:22 GMT</a:t>
            </a:r>
          </a:p>
          <a:p>
            <a:r>
              <a:rPr lang="fr-FR" sz="1200">
                <a:latin typeface="Courier New" charset="0"/>
                <a:cs typeface="Courier New" charset="0"/>
              </a:rPr>
              <a:t>location: http://bit.ly/2wrdv27</a:t>
            </a:r>
          </a:p>
          <a:p>
            <a:r>
              <a:rPr lang="fr-FR" sz="1200">
                <a:latin typeface="Courier New" charset="0"/>
                <a:cs typeface="Courier New" charset="0"/>
              </a:rPr>
              <a:t>server: tsa_b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set-cookie: muc=a5182687-df3f-415d-b0f7-c9bfc80ecf80; Expires=Fri, 28 Aug 2020 16:42:22 GMT;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 Domain=t.co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strict-transport-security: max-age=0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vary: Origin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x-connection-hash: 281d50e3381e8db894369efba3ef525d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x-response-time: 9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HTTP/1.1 301 Moved Permanently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Wed, 29 Aug 2018 16:42:22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text/html; 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170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Cache-Control: private, max-age=90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Location: http://www.dailypress.com/sports/dp-spt-acc-football-injury-reports-0829-story.html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Content-Length: 427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text/html;charset=UTF-8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Httpd-Identifier: web-0a454bb1c0b26e0bc62060302d005aa2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Apache-Coyote/1.1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x-Instance-Name: i15prod-c1fdbad-15-98.1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X-UA-Compatible: IE=Edge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Cache-Control: public, max-age=177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Wed, 29 Aug 2018 16:42:23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endParaRPr lang="en-US" sz="1200">
              <a:latin typeface="Courier New" charset="0"/>
              <a:cs typeface="Courier New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2667000"/>
            <a:ext cx="64770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curl has many, </a:t>
            </a:r>
            <a:br>
              <a:rPr lang="en-US" dirty="0" smtClean="0"/>
            </a:br>
            <a:r>
              <a:rPr lang="en-US" dirty="0" smtClean="0"/>
              <a:t>many flags…</a:t>
            </a:r>
          </a:p>
        </p:txBody>
      </p:sp>
    </p:spTree>
    <p:extLst>
      <p:ext uri="{BB962C8B-B14F-4D97-AF65-F5344CB8AC3E}">
        <p14:creationId xmlns:p14="http://schemas.microsoft.com/office/powerpoint/2010/main" val="406740545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152400"/>
            <a:ext cx="8839200" cy="1143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tx1"/>
                </a:solidFill>
                <a:latin typeface="Arial" charset="0"/>
              </a:rPr>
              <a:t>But who pays for those extra archives?</a:t>
            </a:r>
          </a:p>
        </p:txBody>
      </p:sp>
      <p:pic>
        <p:nvPicPr>
          <p:cNvPr id="25602" name="Picture 3" descr="webci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838200"/>
            <a:ext cx="6019800" cy="525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533400" y="5651500"/>
            <a:ext cx="8361363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1TB endowment = ~$4700:  </a:t>
            </a:r>
            <a:r>
              <a:rPr lang="en-US" sz="1600" dirty="0">
                <a:latin typeface="Arial"/>
                <a:cs typeface="Arial"/>
                <a:hlinkClick r:id="rId4"/>
              </a:rPr>
              <a:t>http://blog.dshr.org/2011/02/paying-for-long-term-storage.html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  <a:p>
            <a:pPr algn="ctr">
              <a:defRPr/>
            </a:pPr>
            <a:r>
              <a:rPr lang="en-US" sz="1600" dirty="0">
                <a:latin typeface="Arial"/>
                <a:cs typeface="Arial"/>
              </a:rPr>
              <a:t>see also: </a:t>
            </a:r>
            <a:r>
              <a:rPr lang="en-US" sz="1600" dirty="0">
                <a:latin typeface="Arial"/>
                <a:cs typeface="Arial"/>
                <a:hlinkClick r:id="rId5"/>
              </a:rPr>
              <a:t>http://blog.dshr.org/2011/01/memento-marketplace-for-archiving.html</a:t>
            </a:r>
            <a:r>
              <a:rPr lang="en-US" sz="16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15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Archives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aren’t 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magic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web sites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They’re </a:t>
            </a:r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just web sites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.</a:t>
            </a:r>
          </a:p>
        </p:txBody>
      </p:sp>
      <p:pic>
        <p:nvPicPr>
          <p:cNvPr id="117762" name="Picture 3" descr="mummify-work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1" y="1752600"/>
            <a:ext cx="4483100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5750" y="5359400"/>
            <a:ext cx="85074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/>
              <a:t>If you used Mummify, you’re now left with a bunch of defunct, shortened links like: </a:t>
            </a:r>
          </a:p>
          <a:p>
            <a:pPr algn="ctr"/>
            <a:r>
              <a:rPr lang="en-US" sz="1800" dirty="0">
                <a:hlinkClick r:id="rId3"/>
              </a:rPr>
              <a:t>https://mummify.it/XbmcMfE3</a:t>
            </a:r>
            <a:r>
              <a:rPr lang="en-US" sz="1800" dirty="0"/>
              <a:t> </a:t>
            </a:r>
          </a:p>
        </p:txBody>
      </p:sp>
      <p:pic>
        <p:nvPicPr>
          <p:cNvPr id="2" name="Picture 1" descr="mummify-it-2016-03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540" y="1774825"/>
            <a:ext cx="334462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9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Throw Away the Original URL –</a:t>
            </a:r>
            <a:br>
              <a:rPr lang="en-US" dirty="0" smtClean="0"/>
            </a:br>
            <a:r>
              <a:rPr lang="en-US" dirty="0" smtClean="0"/>
              <a:t>Use Robust Links!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5200" y="1536700"/>
            <a:ext cx="535615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versionurl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the live web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65200" y="2984500"/>
            <a:ext cx="492519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&lt;a </a:t>
            </a:r>
            <a:r>
              <a:rPr lang="en-US" sz="1400" dirty="0" err="1" smtClean="0">
                <a:latin typeface="Courier New"/>
                <a:cs typeface="Courier New"/>
              </a:rPr>
              <a:t>href</a:t>
            </a:r>
            <a:r>
              <a:rPr lang="en-US" sz="1400" dirty="0" smtClean="0">
                <a:latin typeface="Courier New"/>
                <a:cs typeface="Courier New"/>
              </a:rPr>
              <a:t>="https://</a:t>
            </a:r>
            <a:r>
              <a:rPr lang="en-US" sz="1400" dirty="0" err="1" smtClean="0">
                <a:latin typeface="Courier New"/>
                <a:cs typeface="Courier New"/>
              </a:rPr>
              <a:t>archive.today</a:t>
            </a:r>
            <a:r>
              <a:rPr lang="en-US" sz="1400" dirty="0" smtClean="0">
                <a:latin typeface="Courier New"/>
                <a:cs typeface="Courier New"/>
              </a:rPr>
              <a:t>/r7cov"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originalurl</a:t>
            </a:r>
            <a:r>
              <a:rPr lang="en-US" sz="1400" dirty="0" smtClean="0">
                <a:latin typeface="Courier New"/>
                <a:cs typeface="Courier New"/>
              </a:rPr>
              <a:t>="http://www.w3.org/"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   data-</a:t>
            </a:r>
            <a:r>
              <a:rPr lang="en-US" sz="1400" dirty="0" err="1" smtClean="0">
                <a:latin typeface="Courier New"/>
                <a:cs typeface="Courier New"/>
              </a:rPr>
              <a:t>versiondate</a:t>
            </a:r>
            <a:r>
              <a:rPr lang="en-US" sz="1400" dirty="0" smtClean="0">
                <a:latin typeface="Courier New"/>
                <a:cs typeface="Courier New"/>
              </a:rPr>
              <a:t>="2015-01-21"&gt;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  </a:t>
            </a:r>
            <a:r>
              <a:rPr lang="en-US" sz="1400" b="1" dirty="0" smtClean="0">
                <a:latin typeface="Courier New"/>
                <a:cs typeface="Courier New"/>
              </a:rPr>
              <a:t>my robust link to an archived version</a:t>
            </a:r>
            <a:r>
              <a:rPr lang="en-US" sz="1400" dirty="0" smtClean="0">
                <a:latin typeface="Courier New"/>
                <a:cs typeface="Courier New"/>
              </a:rPr>
              <a:t>&lt;/a&gt;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5200" y="4419600"/>
            <a:ext cx="686450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 New"/>
                <a:cs typeface="Courier New"/>
              </a:rPr>
              <a:t>&lt;!DOCTYPE html&gt;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&lt;html </a:t>
            </a:r>
            <a:r>
              <a:rPr lang="en-US" sz="1400" dirty="0" err="1" smtClean="0">
                <a:latin typeface="Courier New"/>
                <a:cs typeface="Courier New"/>
              </a:rPr>
              <a:t>lang</a:t>
            </a:r>
            <a:r>
              <a:rPr lang="en-US" sz="1400" dirty="0" smtClean="0">
                <a:latin typeface="Courier New"/>
                <a:cs typeface="Courier New"/>
              </a:rPr>
              <a:t>="en" </a:t>
            </a:r>
            <a:r>
              <a:rPr lang="en-US" sz="1400" dirty="0" err="1" smtClean="0">
                <a:latin typeface="Courier New"/>
                <a:cs typeface="Courier New"/>
              </a:rPr>
              <a:t>itemscope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itemtype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schema.org</a:t>
            </a:r>
            <a:r>
              <a:rPr lang="en-US" sz="1400" dirty="0" smtClean="0">
                <a:latin typeface="Courier New"/>
                <a:cs typeface="Courier New"/>
              </a:rPr>
              <a:t>/</a:t>
            </a:r>
            <a:r>
              <a:rPr lang="en-US" sz="1400" dirty="0" err="1" smtClean="0">
                <a:latin typeface="Courier New"/>
                <a:cs typeface="Courier New"/>
              </a:rPr>
              <a:t>WebPage</a:t>
            </a:r>
            <a:r>
              <a:rPr lang="en-US" sz="1400" dirty="0" smtClean="0">
                <a:latin typeface="Courier New"/>
                <a:cs typeface="Courier New"/>
              </a:rPr>
              <a:t>" </a:t>
            </a:r>
          </a:p>
          <a:p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itemid</a:t>
            </a:r>
            <a:r>
              <a:rPr lang="en-US" sz="1400" dirty="0" smtClean="0">
                <a:latin typeface="Courier New"/>
                <a:cs typeface="Courier New"/>
              </a:rPr>
              <a:t>="http://</a:t>
            </a:r>
            <a:r>
              <a:rPr lang="en-US" sz="1400" dirty="0" err="1" smtClean="0">
                <a:latin typeface="Courier New"/>
                <a:cs typeface="Courier New"/>
              </a:rPr>
              <a:t>robustlinks.mementoweb.org</a:t>
            </a:r>
            <a:r>
              <a:rPr lang="en-US" sz="1400" dirty="0" smtClean="0">
                <a:latin typeface="Courier New"/>
                <a:cs typeface="Courier New"/>
              </a:rPr>
              <a:t>/spec/"&gt;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&lt;head&gt;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charset="utf-8" /&gt;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dateModified</a:t>
            </a:r>
            <a:r>
              <a:rPr lang="en-US" sz="1400" dirty="0" smtClean="0">
                <a:latin typeface="Courier New"/>
                <a:cs typeface="Courier New"/>
              </a:rPr>
              <a:t>" content="2015-02-02"&gt;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&lt;meta </a:t>
            </a:r>
            <a:r>
              <a:rPr lang="en-US" sz="1400" dirty="0" err="1" smtClean="0">
                <a:latin typeface="Courier New"/>
                <a:cs typeface="Courier New"/>
              </a:rPr>
              <a:t>itemprop</a:t>
            </a:r>
            <a:r>
              <a:rPr lang="en-US" sz="1400" dirty="0" smtClean="0">
                <a:latin typeface="Courier New"/>
                <a:cs typeface="Courier New"/>
              </a:rPr>
              <a:t>="</a:t>
            </a:r>
            <a:r>
              <a:rPr lang="en-US" sz="1400" dirty="0" err="1" smtClean="0">
                <a:latin typeface="Courier New"/>
                <a:cs typeface="Courier New"/>
              </a:rPr>
              <a:t>datePublished</a:t>
            </a:r>
            <a:r>
              <a:rPr lang="en-US" sz="1400" dirty="0" smtClean="0">
                <a:latin typeface="Courier New"/>
                <a:cs typeface="Courier New"/>
              </a:rPr>
              <a:t>" content="2015-01-23"&gt; </a:t>
            </a:r>
          </a:p>
          <a:p>
            <a:r>
              <a:rPr lang="en-US" sz="1400" dirty="0" smtClean="0">
                <a:latin typeface="Courier New"/>
                <a:cs typeface="Courier New"/>
              </a:rPr>
              <a:t>&lt;title&gt;</a:t>
            </a:r>
            <a:r>
              <a:rPr lang="en-US" sz="1400" b="1" dirty="0" smtClean="0">
                <a:latin typeface="Courier New"/>
                <a:cs typeface="Courier New"/>
              </a:rPr>
              <a:t>Page Level Metadata Is The Least You Can Do</a:t>
            </a:r>
            <a:r>
              <a:rPr lang="en-US" sz="1400" dirty="0" smtClean="0">
                <a:latin typeface="Courier New"/>
                <a:cs typeface="Courier New"/>
              </a:rPr>
              <a:t>&lt;/title&gt;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8500" y="6450568"/>
            <a:ext cx="748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More examples / scenarios at: </a:t>
            </a:r>
            <a:r>
              <a:rPr lang="en-US" dirty="0" smtClean="0">
                <a:latin typeface="Arial"/>
                <a:cs typeface="Arial"/>
                <a:hlinkClick r:id="rId2"/>
              </a:rPr>
              <a:t>http://robustlinks.mementoweb.org/spec/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8950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Economics Working Against Archives</a:t>
            </a:r>
          </a:p>
        </p:txBody>
      </p:sp>
      <p:sp>
        <p:nvSpPr>
          <p:cNvPr id="28674" name="TextBox 3"/>
          <p:cNvSpPr txBox="1">
            <a:spLocks noChangeArrowheads="1"/>
          </p:cNvSpPr>
          <p:nvPr/>
        </p:nvSpPr>
        <p:spPr bwMode="auto">
          <a:xfrm>
            <a:off x="533400" y="2286000"/>
            <a:ext cx="81565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 smtClean="0"/>
              <a:t>“In </a:t>
            </a:r>
            <a:r>
              <a:rPr lang="en-US" i="1" dirty="0"/>
              <a:t>the paper world in order to monetize their content the </a:t>
            </a:r>
          </a:p>
          <a:p>
            <a:r>
              <a:rPr lang="en-US" i="1" dirty="0"/>
              <a:t>copyright owner had to maximize the number of copies </a:t>
            </a:r>
          </a:p>
          <a:p>
            <a:r>
              <a:rPr lang="en-US" i="1" dirty="0"/>
              <a:t>of it. In the Web world, in order to monetize their content </a:t>
            </a:r>
          </a:p>
          <a:p>
            <a:r>
              <a:rPr lang="en-US" i="1" dirty="0"/>
              <a:t>the copyright owner has to minimize the number of copies.</a:t>
            </a:r>
            <a:r>
              <a:rPr lang="en-US" dirty="0"/>
              <a:t> </a:t>
            </a:r>
          </a:p>
          <a:p>
            <a:r>
              <a:rPr lang="en-US" dirty="0"/>
              <a:t>Thus the fundamental economic motivation for Web </a:t>
            </a:r>
          </a:p>
          <a:p>
            <a:r>
              <a:rPr lang="en-US" dirty="0"/>
              <a:t>content militates against its preservation in the ways </a:t>
            </a:r>
          </a:p>
          <a:p>
            <a:r>
              <a:rPr lang="en-US" dirty="0"/>
              <a:t>that Herbert and I would like</a:t>
            </a:r>
            <a:r>
              <a:rPr lang="en-US" dirty="0" smtClean="0"/>
              <a:t>.”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--David Rosenthal</a:t>
            </a:r>
          </a:p>
        </p:txBody>
      </p:sp>
      <p:sp>
        <p:nvSpPr>
          <p:cNvPr id="28675" name="TextBox 4"/>
          <p:cNvSpPr txBox="1">
            <a:spLocks noChangeArrowheads="1"/>
          </p:cNvSpPr>
          <p:nvPr/>
        </p:nvSpPr>
        <p:spPr bwMode="auto">
          <a:xfrm>
            <a:off x="2514600" y="5715000"/>
            <a:ext cx="38211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http://blog.dshr.org/2015/02/the-evanescent-web.html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683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“We’ll use the cloud!”</a:t>
            </a:r>
          </a:p>
        </p:txBody>
      </p:sp>
    </p:spTree>
    <p:extLst>
      <p:ext uri="{BB962C8B-B14F-4D97-AF65-F5344CB8AC3E}">
        <p14:creationId xmlns:p14="http://schemas.microsoft.com/office/powerpoint/2010/main" val="4072510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2" descr="no-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314535"/>
            <a:ext cx="41275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2" name="TextBox 3"/>
          <p:cNvSpPr txBox="1">
            <a:spLocks noChangeArrowheads="1"/>
          </p:cNvSpPr>
          <p:nvPr/>
        </p:nvSpPr>
        <p:spPr bwMode="auto">
          <a:xfrm>
            <a:off x="2844824" y="3500987"/>
            <a:ext cx="342914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dirty="0">
                <a:hlinkClick r:id="rId3"/>
              </a:rPr>
              <a:t>https://www.chriswatterston.com/blog/my-there-no-cloud-sticker</a:t>
            </a:r>
            <a:r>
              <a:rPr lang="en-US" sz="900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615" y="4542088"/>
            <a:ext cx="89153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/>
                <a:cs typeface="Arial"/>
              </a:rPr>
              <a:t>"...when all costs are taken in to account, </a:t>
            </a:r>
            <a:endParaRPr lang="en-US" sz="2000" dirty="0" smtClean="0">
              <a:latin typeface="Arial"/>
              <a:cs typeface="Arial"/>
            </a:endParaRPr>
          </a:p>
          <a:p>
            <a:pPr algn="ctr"/>
            <a:r>
              <a:rPr lang="en-US" sz="2000" i="1" u="sng" dirty="0" smtClean="0">
                <a:latin typeface="Arial"/>
                <a:cs typeface="Arial"/>
              </a:rPr>
              <a:t>cloud </a:t>
            </a:r>
            <a:r>
              <a:rPr lang="en-US" sz="2000" i="1" u="sng" dirty="0">
                <a:latin typeface="Arial"/>
                <a:cs typeface="Arial"/>
              </a:rPr>
              <a:t>storage is not </a:t>
            </a:r>
            <a:r>
              <a:rPr lang="en-US" sz="2000" i="1" u="sng" dirty="0" smtClean="0">
                <a:latin typeface="Arial"/>
                <a:cs typeface="Arial"/>
              </a:rPr>
              <a:t>cheaper </a:t>
            </a:r>
            <a:r>
              <a:rPr lang="en-US" sz="2000" i="1" u="sng" dirty="0">
                <a:latin typeface="Arial"/>
                <a:cs typeface="Arial"/>
              </a:rPr>
              <a:t>for long-term preservation than doing it yourself </a:t>
            </a:r>
            <a:endParaRPr lang="en-US" sz="2000" i="1" u="sng" dirty="0" smtClean="0">
              <a:latin typeface="Arial"/>
              <a:cs typeface="Arial"/>
            </a:endParaRP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once you get </a:t>
            </a:r>
            <a:r>
              <a:rPr lang="en-US" sz="2000" dirty="0">
                <a:latin typeface="Arial"/>
                <a:cs typeface="Arial"/>
              </a:rPr>
              <a:t>to a reasonable scale</a:t>
            </a:r>
            <a:r>
              <a:rPr lang="en-US" sz="2000" dirty="0" smtClean="0">
                <a:latin typeface="Arial"/>
                <a:cs typeface="Arial"/>
              </a:rPr>
              <a:t>.”</a:t>
            </a:r>
          </a:p>
          <a:p>
            <a:pPr algn="ctr"/>
            <a:r>
              <a:rPr lang="en-US" sz="1200" dirty="0" smtClean="0">
                <a:latin typeface="Arial"/>
                <a:cs typeface="Arial"/>
                <a:hlinkClick r:id="rId4"/>
              </a:rPr>
              <a:t>http://blog.dshr.org/2014/11/talk-costs-why-do-we-care.html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786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/>
        </p:nvSpPr>
        <p:spPr bwMode="auto">
          <a:xfrm>
            <a:off x="2111875" y="1981200"/>
            <a:ext cx="5034551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Historicity of Web Archives</a:t>
            </a:r>
          </a:p>
        </p:txBody>
      </p:sp>
    </p:spTree>
    <p:extLst>
      <p:ext uri="{BB962C8B-B14F-4D97-AF65-F5344CB8AC3E}">
        <p14:creationId xmlns:p14="http://schemas.microsoft.com/office/powerpoint/2010/main" val="4059603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ChangeArrowheads="1"/>
          </p:cNvSpPr>
          <p:nvPr/>
        </p:nvSpPr>
        <p:spPr bwMode="auto">
          <a:xfrm>
            <a:off x="395288" y="1981200"/>
            <a:ext cx="8467725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Malaysia Airlines Flight 17 (MH17)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http://web.archive.org/web/20140717152222/http://vk.com/strelkov_info</a:t>
            </a:r>
            <a:r>
              <a:rPr lang="en-US" sz="1200" dirty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200" dirty="0">
                <a:latin typeface="Arial"/>
                <a:cs typeface="Arial"/>
                <a:hlinkClick r:id="rId4"/>
              </a:rPr>
              <a:t>http://www.csmonitor.com/World/Europe/2014/0717/Web-evidence-points-to-pro-Russia-rebels-in-downing-of-MH17-video</a:t>
            </a:r>
            <a:endParaRPr lang="en-US" sz="1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5"/>
              </a:rPr>
              <a:t>http://www.newyorker.com/magazine/2015/01/26/cobweb</a:t>
            </a:r>
            <a:r>
              <a:rPr lang="en-US" sz="1200" dirty="0">
                <a:latin typeface="Arial"/>
                <a:cs typeface="Arial"/>
              </a:rPr>
              <a:t>  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91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4" descr="mh17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6206"/>
            <a:ext cx="6483350" cy="592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0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" descr="mh17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6324600" cy="57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Box 1"/>
          <p:cNvSpPr txBox="1">
            <a:spLocks noChangeArrowheads="1"/>
          </p:cNvSpPr>
          <p:nvPr/>
        </p:nvSpPr>
        <p:spPr bwMode="auto">
          <a:xfrm>
            <a:off x="2819400" y="5943600"/>
            <a:ext cx="336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/>
              <a:t>(not really archived as well as you think)</a:t>
            </a:r>
          </a:p>
        </p:txBody>
      </p:sp>
      <p:pic>
        <p:nvPicPr>
          <p:cNvPr id="4" name="Picture 3" descr="vcu-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85" y="2343238"/>
            <a:ext cx="3293019" cy="263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7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extBox 3"/>
          <p:cNvSpPr txBox="1">
            <a:spLocks noChangeArrowheads="1"/>
          </p:cNvSpPr>
          <p:nvPr/>
        </p:nvSpPr>
        <p:spPr bwMode="auto">
          <a:xfrm>
            <a:off x="-12700" y="228600"/>
            <a:ext cx="9326563" cy="584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100">
                <a:latin typeface="Courier New" charset="0"/>
                <a:cs typeface="Courier New" charset="0"/>
              </a:rPr>
              <a:t>sirius:/home/mln/hold/cs531-f18 % wget https://t.co/LSUT8iaB4o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--2018-08-29 15:04:04--  https://t.co/LSUT8iaB4o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Resolving t.co (t.co)... 199.16.156.75, 199.16.156.11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Connecting to t.co (t.co)|199.16.156.75|:443... connected.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HTTP request sent, awaiting response... 301 Moved Permanently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Location: http://bit.ly/2wrdv27 [following]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--2018-08-29 15:04:04--  http://bit.ly/2wrdv27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Resolving bit.ly (bit.ly)... 67.199.248.11, 67.199.248.10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Connecting to bit.ly (bit.ly)|67.199.248.11|:80... connected.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HTTP request sent, awaiting response... 301 Moved Permanently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Location: http://www.dailypress.com/sports/dp-spt-acc-football-injury-reports-0829-story.html [following]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--2018-08-29 15:04:04--  http://www.dailypress.com/sports/dp-spt-acc-football-injury-reports-0829-story.html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Resolving www.dailypress.com (www.dailypress.com)... 184.84.171.209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Connecting to www.dailypress.com (www.dailypress.com)|184.84.171.209|:80... connected.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HTTP request sent, awaiting response... 200 OK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Length: unspecified [text/html]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Saving to: ‘LSUT8iaB4o’</a:t>
            </a:r>
          </a:p>
          <a:p>
            <a:endParaRPr lang="en-US" sz="1100">
              <a:latin typeface="Courier New" charset="0"/>
              <a:cs typeface="Courier New" charset="0"/>
            </a:endParaRPr>
          </a:p>
          <a:p>
            <a:r>
              <a:rPr lang="en-US" sz="1100">
                <a:latin typeface="Courier New" charset="0"/>
                <a:cs typeface="Courier New" charset="0"/>
              </a:rPr>
              <a:t>    [ &lt;=&gt; ] 149,323     --.-K/s   in 0.04s   </a:t>
            </a:r>
          </a:p>
          <a:p>
            <a:endParaRPr lang="en-US" sz="1100">
              <a:latin typeface="Courier New" charset="0"/>
              <a:cs typeface="Courier New" charset="0"/>
            </a:endParaRPr>
          </a:p>
          <a:p>
            <a:r>
              <a:rPr lang="en-US" sz="1100">
                <a:latin typeface="Courier New" charset="0"/>
                <a:cs typeface="Courier New" charset="0"/>
              </a:rPr>
              <a:t>2018-08-29 15:04:04 (3.77 MB/s) - ‘LSUT8iaB4o’ saved [149323]</a:t>
            </a:r>
          </a:p>
          <a:p>
            <a:endParaRPr lang="en-US" sz="1100">
              <a:latin typeface="Courier New" charset="0"/>
              <a:cs typeface="Courier New" charset="0"/>
            </a:endParaRPr>
          </a:p>
          <a:p>
            <a:r>
              <a:rPr lang="en-US" sz="1100">
                <a:latin typeface="Courier New" charset="0"/>
                <a:cs typeface="Courier New" charset="0"/>
              </a:rPr>
              <a:t>sirius:/home/mln/hold/cs531-f18 % head LSUT8iaB4o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&lt;!DOCTYPE html&gt;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&lt;html lang="en-US"&gt;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&lt;head itemid=""  itemscope itemtype="http://schema.org/SpeakableSpecification"&gt;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&lt;title&gt;ACC football injury reports no more; national standard likely - Daily Press&lt;/title&gt;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&lt;meta charset="utf-8" /&gt;</a:t>
            </a:r>
          </a:p>
          <a:p>
            <a:endParaRPr lang="en-US" sz="1100">
              <a:latin typeface="Courier New" charset="0"/>
              <a:cs typeface="Courier New" charset="0"/>
            </a:endParaRPr>
          </a:p>
          <a:p>
            <a:r>
              <a:rPr lang="en-US" sz="1100">
                <a:latin typeface="Courier New" charset="0"/>
                <a:cs typeface="Courier New" charset="0"/>
              </a:rPr>
              <a:t>      &lt;link rel="dns-prefetch" href="//www.trbimg.com"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          /&gt;&lt;link rel="preconnect" href="//www.trbimg.com"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        /&gt;&lt;link rel="dns-prefetch" href="//static.chartbeat.com"</a:t>
            </a:r>
          </a:p>
          <a:p>
            <a:r>
              <a:rPr lang="en-US" sz="1100">
                <a:latin typeface="Courier New" charset="0"/>
                <a:cs typeface="Courier New" charset="0"/>
              </a:rPr>
              <a:t>      /&gt;&lt;link rel="dns-prefetch" href="//m.trb.com"</a:t>
            </a:r>
          </a:p>
          <a:p>
            <a:endParaRPr lang="en-US" sz="110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884429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Ed and I Discuss Who Has What…</a:t>
            </a:r>
          </a:p>
        </p:txBody>
      </p:sp>
      <p:pic>
        <p:nvPicPr>
          <p:cNvPr id="46082" name="Picture 3" descr="twitter-mh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84238"/>
            <a:ext cx="6705600" cy="505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3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52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Remember MH17?</a:t>
            </a:r>
          </a:p>
        </p:txBody>
      </p:sp>
      <p:sp>
        <p:nvSpPr>
          <p:cNvPr id="47106" name="TextBox 4"/>
          <p:cNvSpPr txBox="1">
            <a:spLocks noChangeArrowheads="1"/>
          </p:cNvSpPr>
          <p:nvPr/>
        </p:nvSpPr>
        <p:spPr bwMode="auto">
          <a:xfrm>
            <a:off x="2209800" y="5943600"/>
            <a:ext cx="45656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https://twitter.com/phonedude_mln/status/490171976389238784</a:t>
            </a:r>
            <a:r>
              <a:rPr lang="en-US" sz="1200"/>
              <a:t> </a:t>
            </a:r>
          </a:p>
        </p:txBody>
      </p:sp>
      <p:pic>
        <p:nvPicPr>
          <p:cNvPr id="47107" name="Picture 2" descr="alex-mh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09161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62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Alex is now 404.</a:t>
            </a:r>
            <a:br>
              <a:rPr lang="en-US" sz="32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700">
                <a:latin typeface="Arial" charset="0"/>
                <a:ea typeface="ＭＳ Ｐゴシック" charset="0"/>
                <a:cs typeface="ＭＳ Ｐゴシック" charset="0"/>
              </a:rPr>
              <a:t>Would multiple archives have convinced him?  </a:t>
            </a:r>
          </a:p>
        </p:txBody>
      </p:sp>
      <p:sp>
        <p:nvSpPr>
          <p:cNvPr id="48130" name="TextBox 4"/>
          <p:cNvSpPr txBox="1">
            <a:spLocks noChangeArrowheads="1"/>
          </p:cNvSpPr>
          <p:nvPr/>
        </p:nvSpPr>
        <p:spPr bwMode="auto">
          <a:xfrm>
            <a:off x="3511550" y="5984875"/>
            <a:ext cx="2203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https://twitter.com/quicknquiet</a:t>
            </a:r>
            <a:r>
              <a:rPr lang="en-US" sz="1200"/>
              <a:t> </a:t>
            </a:r>
          </a:p>
        </p:txBody>
      </p:sp>
      <p:pic>
        <p:nvPicPr>
          <p:cNvPr id="48131" name="Picture 3" descr="alex-4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64008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45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067800" cy="1143000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Do we really have </a:t>
            </a:r>
            <a:br>
              <a:rPr lang="en-US" sz="28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“a perfect tool to produce `evidence’ of any kind”?</a:t>
            </a:r>
          </a:p>
        </p:txBody>
      </p:sp>
    </p:spTree>
    <p:extLst>
      <p:ext uri="{BB962C8B-B14F-4D97-AF65-F5344CB8AC3E}">
        <p14:creationId xmlns:p14="http://schemas.microsoft.com/office/powerpoint/2010/main" val="3195784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@gary4205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mansplains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to @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AstroKatie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2514600" y="6019800"/>
            <a:ext cx="417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hlinkClick r:id="rId2"/>
              </a:rPr>
              <a:t>https://twitter.com/AstroKatie/status/765344020184739840</a:t>
            </a:r>
            <a:r>
              <a:rPr lang="en-US" sz="1200"/>
              <a:t> </a:t>
            </a:r>
          </a:p>
        </p:txBody>
      </p:sp>
      <p:pic>
        <p:nvPicPr>
          <p:cNvPr id="50179" name="Picture 1" descr="astrokatie-orig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58896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6021" y="6502060"/>
            <a:ext cx="7404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see also: </a:t>
            </a:r>
            <a:r>
              <a:rPr lang="en-US" sz="1200" dirty="0" smtClean="0">
                <a:latin typeface="Arial"/>
                <a:cs typeface="Arial"/>
                <a:hlinkClick r:id="rId4"/>
              </a:rPr>
              <a:t>http://www.someecards.com/news/so-that-happened/mansplain-astronaught-jessica-meir-twitter/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363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But can you prove he didn’t say this?</a:t>
            </a:r>
          </a:p>
        </p:txBody>
      </p:sp>
      <p:pic>
        <p:nvPicPr>
          <p:cNvPr id="51202" name="Picture 2" descr="astrokatie-nickelba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60198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93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>
          <a:xfrm>
            <a:off x="0" y="63500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Or that she didn’t say this?</a:t>
            </a: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600" dirty="0">
                <a:latin typeface="Arial" charset="0"/>
                <a:ea typeface="ＭＳ Ｐゴシック" charset="0"/>
                <a:cs typeface="ＭＳ Ｐゴシック" charset="0"/>
              </a:rPr>
              <a:t>(remember: black hats can use tools created by white hats)</a:t>
            </a:r>
          </a:p>
        </p:txBody>
      </p:sp>
      <p:pic>
        <p:nvPicPr>
          <p:cNvPr id="52226" name="Picture 1" descr="astrokati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43000"/>
            <a:ext cx="57245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804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Assessing the Quality of Web Archiving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65872"/>
            <a:ext cx="8229600" cy="4525963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"Hooray!  It's in the archive!"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vs. </a:t>
            </a:r>
          </a:p>
          <a:p>
            <a:pPr algn="ctr" eaLnBrk="1" hangingPunct="1">
              <a:buFontTx/>
              <a:buNone/>
            </a:pPr>
            <a:endParaRPr lang="en-US" sz="2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Tx/>
              <a:buNone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"How well was it archived?"</a:t>
            </a:r>
          </a:p>
        </p:txBody>
      </p:sp>
      <p:sp>
        <p:nvSpPr>
          <p:cNvPr id="106499" name="Rectangle 4"/>
          <p:cNvSpPr>
            <a:spLocks noChangeArrowheads="1"/>
          </p:cNvSpPr>
          <p:nvPr/>
        </p:nvSpPr>
        <p:spPr bwMode="auto">
          <a:xfrm>
            <a:off x="609600" y="1814994"/>
            <a:ext cx="787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current:</a:t>
            </a:r>
          </a:p>
        </p:txBody>
      </p:sp>
      <p:sp>
        <p:nvSpPr>
          <p:cNvPr id="106500" name="Rectangle 5"/>
          <p:cNvSpPr>
            <a:spLocks noChangeArrowheads="1"/>
          </p:cNvSpPr>
          <p:nvPr/>
        </p:nvSpPr>
        <p:spPr bwMode="auto">
          <a:xfrm>
            <a:off x="457200" y="3972407"/>
            <a:ext cx="11636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the question</a:t>
            </a:r>
          </a:p>
          <a:p>
            <a:r>
              <a:rPr lang="en-US" sz="1400" dirty="0">
                <a:latin typeface="Arial"/>
                <a:cs typeface="Arial"/>
              </a:rPr>
              <a:t>we should </a:t>
            </a:r>
          </a:p>
          <a:p>
            <a:r>
              <a:rPr lang="en-US" sz="1400" dirty="0">
                <a:latin typeface="Arial"/>
                <a:cs typeface="Arial"/>
              </a:rPr>
              <a:t>be asking:</a:t>
            </a:r>
          </a:p>
        </p:txBody>
      </p:sp>
    </p:spTree>
    <p:extLst>
      <p:ext uri="{BB962C8B-B14F-4D97-AF65-F5344CB8AC3E}">
        <p14:creationId xmlns:p14="http://schemas.microsoft.com/office/powerpoint/2010/main" val="112599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</a:t>
            </a:r>
          </a:p>
        </p:txBody>
      </p:sp>
      <p:pic>
        <p:nvPicPr>
          <p:cNvPr id="109571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575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4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8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3 Hours in the Past</a:t>
            </a:r>
          </a:p>
        </p:txBody>
      </p:sp>
      <p:pic>
        <p:nvPicPr>
          <p:cNvPr id="111619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20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623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5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4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8:00 a.m. EDT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1626" name="Line 10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extBox 3"/>
          <p:cNvSpPr txBox="1">
            <a:spLocks noChangeArrowheads="1"/>
          </p:cNvSpPr>
          <p:nvPr/>
        </p:nvSpPr>
        <p:spPr bwMode="auto">
          <a:xfrm>
            <a:off x="914400" y="304800"/>
            <a:ext cx="6864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Courier New" charset="0"/>
                <a:cs typeface="Courier New" charset="0"/>
              </a:rPr>
              <a:t>sirius:/home/mln/hold/cs531-f18 % lynx https://t.co/LSUT8iaB4o</a:t>
            </a:r>
          </a:p>
          <a:p>
            <a:endParaRPr lang="en-US" sz="1400">
              <a:latin typeface="Courier New" charset="0"/>
              <a:cs typeface="Courier New" charset="0"/>
            </a:endParaRPr>
          </a:p>
        </p:txBody>
      </p:sp>
      <p:pic>
        <p:nvPicPr>
          <p:cNvPr id="116738" name="Picture 4" descr="lyn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84860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5910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17 Days in the Future</a:t>
            </a:r>
          </a:p>
        </p:txBody>
      </p:sp>
      <p:pic>
        <p:nvPicPr>
          <p:cNvPr id="113667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8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69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671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6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3673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4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13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57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77800" y="609600"/>
            <a:ext cx="87376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Temporal Drift: Now 23 (or 6) Days in the Future</a:t>
            </a:r>
          </a:p>
        </p:txBody>
      </p:sp>
      <p:pic>
        <p:nvPicPr>
          <p:cNvPr id="115715" name="Picture 3" descr="katrina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20900"/>
            <a:ext cx="1701800" cy="13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6" name="Picture 4" descr="cnn-spread-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300" y="2133600"/>
            <a:ext cx="1701800" cy="135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7" name="Picture 5" descr="cnn-spread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133600"/>
            <a:ext cx="1676400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718" name="Picture 6" descr="cnn-spread-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133600"/>
            <a:ext cx="1663700" cy="132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622300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11:16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7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2624138" y="3560763"/>
            <a:ext cx="16791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August 27,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8:00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8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1" name="Line 9"/>
          <p:cNvSpPr>
            <a:spLocks noChangeShapeType="1"/>
          </p:cNvSpPr>
          <p:nvPr/>
        </p:nvSpPr>
        <p:spPr bwMode="auto">
          <a:xfrm flipV="1">
            <a:off x="18415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 flipV="1">
            <a:off x="37719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3" name="Rectangle 11"/>
          <p:cNvSpPr>
            <a:spLocks noChangeArrowheads="1"/>
          </p:cNvSpPr>
          <p:nvPr/>
        </p:nvSpPr>
        <p:spPr bwMode="auto">
          <a:xfrm>
            <a:off x="4381500" y="356076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latin typeface="Arial"/>
                <a:cs typeface="Arial"/>
              </a:rPr>
              <a:t>September 13,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8:12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9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 flipV="1">
            <a:off x="5702300" y="2819400"/>
            <a:ext cx="812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>
              <a:latin typeface="Arial"/>
              <a:cs typeface="Arial"/>
            </a:endParaRPr>
          </a:p>
        </p:txBody>
      </p:sp>
      <p:sp>
        <p:nvSpPr>
          <p:cNvPr id="115725" name="Rectangle 13"/>
          <p:cNvSpPr>
            <a:spLocks noChangeArrowheads="1"/>
          </p:cNvSpPr>
          <p:nvPr/>
        </p:nvSpPr>
        <p:spPr bwMode="auto">
          <a:xfrm>
            <a:off x="6502400" y="3541713"/>
            <a:ext cx="204404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600">
                <a:solidFill>
                  <a:schemeClr val="accent2"/>
                </a:solidFill>
                <a:latin typeface="Arial"/>
                <a:cs typeface="Arial"/>
              </a:rPr>
              <a:t>September 19</a:t>
            </a:r>
            <a:r>
              <a:rPr lang="en-US" sz="1600">
                <a:latin typeface="Arial"/>
                <a:cs typeface="Arial"/>
              </a:rPr>
              <a:t>, 2005</a:t>
            </a:r>
          </a:p>
          <a:p>
            <a:pPr eaLnBrk="0" hangingPunct="0"/>
            <a:r>
              <a:rPr lang="en-US" sz="1600">
                <a:latin typeface="Arial"/>
                <a:cs typeface="Arial"/>
              </a:rPr>
              <a:t>8:25 a.m. EDT </a:t>
            </a:r>
          </a:p>
          <a:p>
            <a:pPr eaLnBrk="0" hangingPunct="0"/>
            <a:r>
              <a:rPr lang="en-US" sz="1600">
                <a:latin typeface="Arial"/>
                <a:cs typeface="Arial"/>
                <a:hlinkClick r:id="rId10"/>
              </a:rPr>
              <a:t>link</a:t>
            </a:r>
            <a:endParaRPr lang="en-US" sz="1600">
              <a:latin typeface="Arial"/>
              <a:cs typeface="Arial"/>
            </a:endParaRPr>
          </a:p>
        </p:txBody>
      </p:sp>
      <p:sp>
        <p:nvSpPr>
          <p:cNvPr id="115726" name="Rectangle 14"/>
          <p:cNvSpPr>
            <a:spLocks noChangeArrowheads="1"/>
          </p:cNvSpPr>
          <p:nvPr/>
        </p:nvSpPr>
        <p:spPr bwMode="auto">
          <a:xfrm>
            <a:off x="784225" y="4932363"/>
            <a:ext cx="675367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10+ clicks in the archive results in median drift of ~45 days (standard UI) </a:t>
            </a:r>
          </a:p>
          <a:p>
            <a:r>
              <a:rPr lang="en-US" sz="1600">
                <a:latin typeface="Arial"/>
                <a:cs typeface="Arial"/>
              </a:rPr>
              <a:t>or ~15 days with Memento.  ~2% of the sessions have drift of &gt; 1 year.</a:t>
            </a:r>
          </a:p>
          <a:p>
            <a:r>
              <a:rPr lang="en-US" sz="1600">
                <a:latin typeface="Arial"/>
                <a:cs typeface="Arial"/>
              </a:rPr>
              <a:t>see: </a:t>
            </a:r>
            <a:r>
              <a:rPr lang="en-US" sz="1600">
                <a:latin typeface="Arial"/>
                <a:cs typeface="Arial"/>
                <a:hlinkClick r:id="rId11"/>
              </a:rPr>
              <a:t>http://www.cs.odu.edu/~mln/pubs/jcdl-2013/jcdl93-ainsworth.pdf</a:t>
            </a:r>
            <a:r>
              <a:rPr lang="en-US" sz="1600">
                <a:latin typeface="Arial"/>
                <a:cs typeface="Arial"/>
              </a:rPr>
              <a:t> </a:t>
            </a:r>
          </a:p>
          <a:p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153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6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85800" y="2692400"/>
            <a:ext cx="77724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sz="2800" dirty="0">
                <a:solidFill>
                  <a:srgbClr val="000000"/>
                </a:solidFill>
                <a:latin typeface="Arial" charset="0"/>
              </a:rPr>
              <a:t>Sometimes the Live Web </a:t>
            </a:r>
            <a:br>
              <a:rPr lang="en-US" sz="2800" dirty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>
                <a:solidFill>
                  <a:srgbClr val="000000"/>
                </a:solidFill>
                <a:latin typeface="Arial" charset="0"/>
              </a:rPr>
              <a:t>"Leaks" Into the Archive…</a:t>
            </a:r>
          </a:p>
        </p:txBody>
      </p:sp>
    </p:spTree>
    <p:extLst>
      <p:ext uri="{BB962C8B-B14F-4D97-AF65-F5344CB8AC3E}">
        <p14:creationId xmlns:p14="http://schemas.microsoft.com/office/powerpoint/2010/main" val="3263916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live-web-leak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571500"/>
            <a:ext cx="89154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555625" y="6367463"/>
            <a:ext cx="79978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see: </a:t>
            </a:r>
            <a:r>
              <a:rPr lang="en-US" dirty="0">
                <a:latin typeface="Arial"/>
                <a:cs typeface="Arial"/>
                <a:hlinkClick r:id="rId4"/>
              </a:rPr>
              <a:t>http://ws-dl.blogspot.com/2012/10/2012-10-10-zombies-in-archives.html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1169988" y="1597025"/>
            <a:ext cx="1930186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Sept 3, 2008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7908925" y="4346575"/>
            <a:ext cx="869349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518381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4"/>
          <p:cNvSpPr>
            <a:spLocks noChangeArrowheads="1"/>
          </p:cNvSpPr>
          <p:nvPr/>
        </p:nvSpPr>
        <p:spPr bwMode="auto">
          <a:xfrm>
            <a:off x="395646" y="2419350"/>
            <a:ext cx="838763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Not All Mementos Are Created Equal: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Measuring The Impact Of Missing Resources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JCDL 2014</a:t>
            </a: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>
                <a:latin typeface="Arial"/>
                <a:cs typeface="Arial"/>
                <a:hlinkClick r:id="rId3"/>
              </a:rPr>
              <a:t>http://www.cs.odu.edu/~mln/pubs/jcdl-2014/jcdl-2014-brunelle-damage.pdf</a:t>
            </a:r>
            <a:r>
              <a:rPr lang="en-US" sz="12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7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3825"/>
            <a:ext cx="9142413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0594" name="Rectangle 5"/>
          <p:cNvSpPr>
            <a:spLocks noChangeArrowheads="1"/>
          </p:cNvSpPr>
          <p:nvPr/>
        </p:nvSpPr>
        <p:spPr bwMode="auto">
          <a:xfrm>
            <a:off x="750888" y="4340225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0.17</a:t>
            </a:r>
          </a:p>
          <a:p>
            <a:r>
              <a:rPr lang="en-US"/>
              <a:t>D = 0.09</a:t>
            </a:r>
          </a:p>
          <a:p>
            <a:r>
              <a:rPr lang="en-US" sz="1200"/>
              <a:t>(live web)</a:t>
            </a:r>
            <a:endParaRPr lang="en-US"/>
          </a:p>
        </p:txBody>
      </p:sp>
      <p:sp>
        <p:nvSpPr>
          <p:cNvPr id="110595" name="Rectangle 8"/>
          <p:cNvSpPr>
            <a:spLocks noChangeArrowheads="1"/>
          </p:cNvSpPr>
          <p:nvPr/>
        </p:nvSpPr>
        <p:spPr bwMode="auto">
          <a:xfrm>
            <a:off x="3886200" y="4343400"/>
            <a:ext cx="13779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0.24</a:t>
            </a:r>
          </a:p>
          <a:p>
            <a:r>
              <a:rPr lang="en-US"/>
              <a:t>D = 0.41</a:t>
            </a:r>
          </a:p>
          <a:p>
            <a:r>
              <a:rPr lang="en-US" sz="1200"/>
              <a:t>(missing main)</a:t>
            </a:r>
          </a:p>
        </p:txBody>
      </p:sp>
      <p:sp>
        <p:nvSpPr>
          <p:cNvPr id="110596" name="Rectangle 9"/>
          <p:cNvSpPr>
            <a:spLocks noChangeArrowheads="1"/>
          </p:cNvSpPr>
          <p:nvPr/>
        </p:nvSpPr>
        <p:spPr bwMode="auto">
          <a:xfrm>
            <a:off x="7010400" y="4343400"/>
            <a:ext cx="2001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M = 0.29</a:t>
            </a:r>
          </a:p>
          <a:p>
            <a:r>
              <a:rPr lang="en-US"/>
              <a:t>D = 0.36</a:t>
            </a:r>
          </a:p>
          <a:p>
            <a:r>
              <a:rPr lang="en-US" sz="1200"/>
              <a:t>(missing logo + navigation)</a:t>
            </a:r>
            <a:endParaRPr lang="en-US"/>
          </a:p>
        </p:txBody>
      </p:sp>
      <p:sp>
        <p:nvSpPr>
          <p:cNvPr id="20491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165100"/>
            <a:ext cx="8228013" cy="116681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rm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dirty="0" smtClean="0"/>
              <a:t>Synthetic Damage:</a:t>
            </a:r>
            <a:br>
              <a:rPr lang="en-US" dirty="0" smtClean="0"/>
            </a:br>
            <a:r>
              <a:rPr lang="en-US" dirty="0" smtClean="0"/>
              <a:t>Removing Images From </a:t>
            </a:r>
            <a:r>
              <a:rPr lang="en-US" dirty="0" err="1" smtClean="0"/>
              <a:t>xkcd.com</a:t>
            </a:r>
            <a:endParaRPr lang="en-US" dirty="0" smtClean="0"/>
          </a:p>
        </p:txBody>
      </p:sp>
      <p:sp>
        <p:nvSpPr>
          <p:cNvPr id="110598" name="Text Box 12"/>
          <p:cNvSpPr txBox="1">
            <a:spLocks noChangeArrowheads="1"/>
          </p:cNvSpPr>
          <p:nvPr/>
        </p:nvSpPr>
        <p:spPr bwMode="auto">
          <a:xfrm>
            <a:off x="1676400" y="5638800"/>
            <a:ext cx="550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/>
              <a:t>damage (D) differs from % missing (M)!</a:t>
            </a:r>
          </a:p>
        </p:txBody>
      </p:sp>
    </p:spTree>
    <p:extLst>
      <p:ext uri="{BB962C8B-B14F-4D97-AF65-F5344CB8AC3E}">
        <p14:creationId xmlns:p14="http://schemas.microsoft.com/office/powerpoint/2010/main" val="41428807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0" y="-22225"/>
            <a:ext cx="3560763" cy="6858000"/>
          </a:xfrm>
          <a:prstGeom prst="rect">
            <a:avLst/>
          </a:prstGeom>
          <a:noFill/>
          <a:ln w="18360">
            <a:solidFill>
              <a:srgbClr val="3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0"/>
            <a:ext cx="36814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43" name="WordArt 4"/>
          <p:cNvSpPr>
            <a:spLocks noChangeArrowheads="1" noChangeShapeType="1" noTextEdit="1"/>
          </p:cNvSpPr>
          <p:nvPr/>
        </p:nvSpPr>
        <p:spPr bwMode="auto">
          <a:xfrm>
            <a:off x="1911350" y="912813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33%</a:t>
            </a:r>
          </a:p>
        </p:txBody>
      </p:sp>
      <p:sp>
        <p:nvSpPr>
          <p:cNvPr id="112644" name="WordArt 5"/>
          <p:cNvSpPr>
            <a:spLocks noChangeArrowheads="1" noChangeShapeType="1" noTextEdit="1"/>
          </p:cNvSpPr>
          <p:nvPr/>
        </p:nvSpPr>
        <p:spPr bwMode="auto">
          <a:xfrm>
            <a:off x="307340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26%</a:t>
            </a:r>
          </a:p>
        </p:txBody>
      </p:sp>
      <p:sp>
        <p:nvSpPr>
          <p:cNvPr id="112645" name="WordArt 6"/>
          <p:cNvSpPr>
            <a:spLocks noChangeArrowheads="1" noChangeShapeType="1" noTextEdit="1"/>
          </p:cNvSpPr>
          <p:nvPr/>
        </p:nvSpPr>
        <p:spPr bwMode="auto">
          <a:xfrm>
            <a:off x="4400550" y="912813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29%</a:t>
            </a:r>
          </a:p>
        </p:txBody>
      </p:sp>
      <p:sp>
        <p:nvSpPr>
          <p:cNvPr id="112646" name="WordArt 7"/>
          <p:cNvSpPr>
            <a:spLocks noChangeArrowheads="1" noChangeShapeType="1" noTextEdit="1"/>
          </p:cNvSpPr>
          <p:nvPr/>
        </p:nvSpPr>
        <p:spPr bwMode="auto">
          <a:xfrm>
            <a:off x="5559425" y="895350"/>
            <a:ext cx="1079500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84%</a:t>
            </a:r>
          </a:p>
        </p:txBody>
      </p:sp>
      <p:sp>
        <p:nvSpPr>
          <p:cNvPr id="112647" name="WordArt 8"/>
          <p:cNvSpPr>
            <a:spLocks noChangeArrowheads="1" noChangeShapeType="1" noTextEdit="1"/>
          </p:cNvSpPr>
          <p:nvPr/>
        </p:nvSpPr>
        <p:spPr bwMode="auto">
          <a:xfrm>
            <a:off x="6851650" y="895350"/>
            <a:ext cx="1077913" cy="581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15%</a:t>
            </a:r>
          </a:p>
        </p:txBody>
      </p:sp>
      <p:sp>
        <p:nvSpPr>
          <p:cNvPr id="112648" name="WordArt 9"/>
          <p:cNvSpPr>
            <a:spLocks noChangeArrowheads="1" noChangeShapeType="1" noTextEdit="1"/>
          </p:cNvSpPr>
          <p:nvPr/>
        </p:nvSpPr>
        <p:spPr bwMode="auto">
          <a:xfrm>
            <a:off x="8145463" y="960438"/>
            <a:ext cx="877887" cy="4984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360">
                  <a:solidFill>
                    <a:srgbClr val="000000"/>
                  </a:solidFill>
                  <a:miter lim="800000"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1%</a:t>
            </a:r>
          </a:p>
        </p:txBody>
      </p:sp>
      <p:sp>
        <p:nvSpPr>
          <p:cNvPr id="112649" name="Rectangle 10"/>
          <p:cNvSpPr>
            <a:spLocks noChangeArrowheads="1"/>
          </p:cNvSpPr>
          <p:nvPr/>
        </p:nvSpPr>
        <p:spPr bwMode="auto">
          <a:xfrm>
            <a:off x="0" y="533400"/>
            <a:ext cx="1895621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Was missing </a:t>
            </a:r>
          </a:p>
          <a:p>
            <a:r>
              <a:rPr lang="en-US" sz="2000" dirty="0">
                <a:latin typeface="Arial"/>
                <a:cs typeface="Arial"/>
              </a:rPr>
              <a:t>resource</a:t>
            </a:r>
          </a:p>
          <a:p>
            <a:r>
              <a:rPr lang="en-US" sz="2000" dirty="0">
                <a:latin typeface="Arial"/>
                <a:cs typeface="Arial"/>
              </a:rPr>
              <a:t>important?</a:t>
            </a:r>
            <a:r>
              <a:rPr lang="en-US" sz="2000" dirty="0"/>
              <a:t>  </a:t>
            </a:r>
          </a:p>
          <a:p>
            <a:r>
              <a:rPr lang="en-US" sz="2000" dirty="0">
                <a:latin typeface="Courier New" charset="0"/>
              </a:rPr>
              <a:t>&lt;</a:t>
            </a:r>
            <a:r>
              <a:rPr lang="en-US" sz="2000" dirty="0" err="1">
                <a:latin typeface="Courier New" charset="0"/>
              </a:rPr>
              <a:t>img</a:t>
            </a:r>
            <a:r>
              <a:rPr lang="en-US" sz="2000" dirty="0">
                <a:latin typeface="Courier New" charset="0"/>
              </a:rPr>
              <a:t>&gt;</a:t>
            </a:r>
            <a:r>
              <a:rPr lang="en-US" sz="2000" dirty="0">
                <a:latin typeface="Arial"/>
                <a:cs typeface="Arial"/>
              </a:rPr>
              <a:t>and </a:t>
            </a:r>
          </a:p>
          <a:p>
            <a:r>
              <a:rPr lang="en-US" sz="2000" dirty="0">
                <a:latin typeface="Courier New" charset="0"/>
              </a:rPr>
              <a:t>&lt;embed&gt;</a:t>
            </a:r>
            <a:r>
              <a:rPr lang="en-US" sz="2000" dirty="0"/>
              <a:t> </a:t>
            </a:r>
          </a:p>
          <a:p>
            <a:r>
              <a:rPr lang="en-US" sz="2000" dirty="0">
                <a:latin typeface="Arial"/>
                <a:cs typeface="Arial"/>
              </a:rPr>
              <a:t>can leave hints </a:t>
            </a:r>
          </a:p>
          <a:p>
            <a:r>
              <a:rPr lang="en-US" sz="2000" dirty="0">
                <a:latin typeface="Arial"/>
                <a:cs typeface="Arial"/>
              </a:rPr>
              <a:t>about size and </a:t>
            </a:r>
          </a:p>
          <a:p>
            <a:r>
              <a:rPr lang="en-US" sz="2000" dirty="0">
                <a:latin typeface="Arial"/>
                <a:cs typeface="Arial"/>
              </a:rPr>
              <a:t>centrality.</a:t>
            </a:r>
          </a:p>
          <a:p>
            <a:endParaRPr lang="en-US" sz="2000" dirty="0"/>
          </a:p>
          <a:p>
            <a:r>
              <a:rPr lang="en-US" sz="2000" dirty="0">
                <a:latin typeface="Arial"/>
                <a:cs typeface="Arial"/>
              </a:rPr>
              <a:t>For CSS, we </a:t>
            </a:r>
          </a:p>
          <a:p>
            <a:r>
              <a:rPr lang="en-US" sz="2000" dirty="0">
                <a:latin typeface="Arial"/>
                <a:cs typeface="Arial"/>
              </a:rPr>
              <a:t>look at the </a:t>
            </a:r>
          </a:p>
          <a:p>
            <a:r>
              <a:rPr lang="en-US" sz="2000" dirty="0">
                <a:latin typeface="Arial"/>
                <a:cs typeface="Arial"/>
              </a:rPr>
              <a:t>distribution of </a:t>
            </a:r>
          </a:p>
          <a:p>
            <a:r>
              <a:rPr lang="en-US" sz="2000" dirty="0">
                <a:latin typeface="Arial"/>
                <a:cs typeface="Arial"/>
              </a:rPr>
              <a:t>background </a:t>
            </a:r>
          </a:p>
          <a:p>
            <a:r>
              <a:rPr lang="en-US" sz="2000" dirty="0">
                <a:latin typeface="Arial"/>
                <a:cs typeface="Arial"/>
              </a:rPr>
              <a:t>color in page </a:t>
            </a:r>
          </a:p>
          <a:p>
            <a:r>
              <a:rPr lang="en-US" sz="2000" dirty="0">
                <a:latin typeface="Arial"/>
                <a:cs typeface="Arial"/>
              </a:rPr>
              <a:t>divided into</a:t>
            </a:r>
          </a:p>
          <a:p>
            <a:r>
              <a:rPr lang="en-US" sz="2000" dirty="0">
                <a:latin typeface="Arial"/>
                <a:cs typeface="Arial"/>
              </a:rPr>
              <a:t>vertical thirds.</a:t>
            </a:r>
          </a:p>
        </p:txBody>
      </p:sp>
    </p:spTree>
    <p:extLst>
      <p:ext uri="{BB962C8B-B14F-4D97-AF65-F5344CB8AC3E}">
        <p14:creationId xmlns:p14="http://schemas.microsoft.com/office/powerpoint/2010/main" val="38926015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991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Weights from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Turker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Assessment of Damage </a:t>
            </a:r>
          </a:p>
        </p:txBody>
      </p:sp>
      <p:pic>
        <p:nvPicPr>
          <p:cNvPr id="114690" name="Picture 4" descr="mt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19200"/>
            <a:ext cx="5562600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Rectangle 5"/>
          <p:cNvSpPr>
            <a:spLocks noChangeArrowheads="1"/>
          </p:cNvSpPr>
          <p:nvPr/>
        </p:nvSpPr>
        <p:spPr bwMode="auto">
          <a:xfrm>
            <a:off x="152400" y="5257800"/>
            <a:ext cx="3471863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first: establish that Turkers </a:t>
            </a:r>
          </a:p>
          <a:p>
            <a:r>
              <a:rPr lang="en-US" sz="1600">
                <a:latin typeface="Arial"/>
                <a:cs typeface="Arial"/>
              </a:rPr>
              <a:t>can determine damaged vs. </a:t>
            </a:r>
          </a:p>
          <a:p>
            <a:r>
              <a:rPr lang="en-US" sz="1600">
                <a:latin typeface="Arial"/>
                <a:cs typeface="Arial"/>
              </a:rPr>
              <a:t>undamaged pages (81% of the time)</a:t>
            </a:r>
          </a:p>
        </p:txBody>
      </p:sp>
      <p:sp>
        <p:nvSpPr>
          <p:cNvPr id="114692" name="Rectangle 6"/>
          <p:cNvSpPr>
            <a:spLocks noChangeArrowheads="1"/>
          </p:cNvSpPr>
          <p:nvPr/>
        </p:nvSpPr>
        <p:spPr bwMode="auto">
          <a:xfrm>
            <a:off x="5486400" y="5257800"/>
            <a:ext cx="348615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latin typeface="Arial"/>
                <a:cs typeface="Arial"/>
              </a:rPr>
              <a:t>second: find weights that match </a:t>
            </a:r>
          </a:p>
          <a:p>
            <a:r>
              <a:rPr lang="en-US" sz="1600">
                <a:latin typeface="Arial"/>
                <a:cs typeface="Arial"/>
              </a:rPr>
              <a:t>Turker's rankings of (real) differently </a:t>
            </a:r>
          </a:p>
          <a:p>
            <a:r>
              <a:rPr lang="en-US" sz="1600">
                <a:latin typeface="Arial"/>
                <a:cs typeface="Arial"/>
              </a:rPr>
              <a:t>damaged versions of the same page</a:t>
            </a:r>
          </a:p>
        </p:txBody>
      </p:sp>
    </p:spTree>
    <p:extLst>
      <p:ext uri="{BB962C8B-B14F-4D97-AF65-F5344CB8AC3E}">
        <p14:creationId xmlns:p14="http://schemas.microsoft.com/office/powerpoint/2010/main" val="230986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153400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35268" rIns="0" bIns="0">
            <a:noAutofit/>
          </a:bodyPr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3200" dirty="0" smtClean="0"/>
              <a:t>Good News: </a:t>
            </a:r>
            <a:br>
              <a:rPr lang="en-US" sz="3200" dirty="0" smtClean="0"/>
            </a:br>
            <a:r>
              <a:rPr lang="en-US" sz="3200" dirty="0" smtClean="0"/>
              <a:t>Although %Missing (M) is steady/increasing, </a:t>
            </a:r>
            <a:br>
              <a:rPr lang="en-US" sz="3200" dirty="0" smtClean="0"/>
            </a:br>
            <a:r>
              <a:rPr lang="en-US" sz="3200" dirty="0" smtClean="0"/>
              <a:t>weighted Damage (D) is decreasing</a:t>
            </a: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972965"/>
            <a:ext cx="5702300" cy="411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6700" y="6010870"/>
            <a:ext cx="8858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  <a:hlinkClick r:id="rId4"/>
              </a:rPr>
              <a:t>https://ws-dl.blogspot.com/2016/04/2016-04-15-how-i-learned-not-to-</a:t>
            </a:r>
            <a:r>
              <a:rPr lang="en-US" dirty="0" smtClean="0">
                <a:latin typeface="Arial"/>
                <a:cs typeface="Arial"/>
                <a:hlinkClick r:id="rId4"/>
              </a:rPr>
              <a:t>work.html</a:t>
            </a:r>
            <a:endParaRPr lang="en-US" dirty="0" smtClean="0">
              <a:latin typeface="Arial"/>
              <a:cs typeface="Arial"/>
            </a:endParaRPr>
          </a:p>
          <a:p>
            <a:pPr algn="ctr"/>
            <a:r>
              <a:rPr lang="en-US" dirty="0">
                <a:latin typeface="Arial"/>
                <a:cs typeface="Arial"/>
                <a:hlinkClick r:id="rId5"/>
              </a:rPr>
              <a:t>https://ws-dl.blogspot.com/2018/09/2018-09-03-lets-compare-memento-</a:t>
            </a:r>
            <a:r>
              <a:rPr lang="en-US" dirty="0" smtClean="0">
                <a:latin typeface="Arial"/>
                <a:cs typeface="Arial"/>
                <a:hlinkClick r:id="rId5"/>
              </a:rPr>
              <a:t>damage.html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  <a:p>
            <a:pPr algn="ctr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94283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ChangeArrowheads="1"/>
          </p:cNvSpPr>
          <p:nvPr/>
        </p:nvSpPr>
        <p:spPr bwMode="auto">
          <a:xfrm>
            <a:off x="674691" y="2133600"/>
            <a:ext cx="788669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A Framework for Evaluation of </a:t>
            </a:r>
          </a:p>
          <a:p>
            <a:pPr algn="ctr"/>
            <a:r>
              <a:rPr lang="en-US" sz="3200" dirty="0">
                <a:latin typeface="Arial"/>
                <a:cs typeface="Arial"/>
              </a:rPr>
              <a:t>Composite Memento Temporal </a:t>
            </a:r>
            <a:r>
              <a:rPr lang="en-US" sz="3200" dirty="0" smtClean="0">
                <a:latin typeface="Arial"/>
                <a:cs typeface="Arial"/>
              </a:rPr>
              <a:t>Coherence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Hypertext 2015</a:t>
            </a:r>
            <a:endParaRPr lang="en-US" sz="3200" dirty="0">
              <a:latin typeface="Arial"/>
              <a:cs typeface="Arial"/>
            </a:endParaRPr>
          </a:p>
          <a:p>
            <a:pPr algn="ctr"/>
            <a:endParaRPr lang="en-US" sz="3200" dirty="0">
              <a:latin typeface="Arial"/>
              <a:cs typeface="Arial"/>
            </a:endParaRPr>
          </a:p>
          <a:p>
            <a:pPr algn="ctr"/>
            <a:r>
              <a:rPr lang="en-US" sz="1200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sz="1200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02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76600"/>
            <a:ext cx="77724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curl/</a:t>
            </a:r>
            <a:r>
              <a:rPr lang="en-US" dirty="0" err="1" smtClean="0"/>
              <a:t>wget</a:t>
            </a:r>
            <a:r>
              <a:rPr lang="en-US" dirty="0" smtClean="0"/>
              <a:t>/lynx are awesome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but they are still user-agents, </a:t>
            </a:r>
            <a:br>
              <a:rPr lang="en-US" sz="3200" dirty="0" smtClean="0"/>
            </a:br>
            <a:r>
              <a:rPr lang="en-US" sz="3200" i="1" dirty="0" smtClean="0"/>
              <a:t>and the nature of user-agents </a:t>
            </a:r>
            <a:br>
              <a:rPr lang="en-US" sz="3200" i="1" dirty="0" smtClean="0"/>
            </a:br>
            <a:r>
              <a:rPr lang="en-US" sz="3200" i="1" dirty="0" smtClean="0"/>
              <a:t>is to hide details.</a:t>
            </a:r>
            <a:br>
              <a:rPr lang="en-US" sz="3200" i="1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use </a:t>
            </a:r>
            <a:br>
              <a:rPr lang="en-US" sz="3200" dirty="0" smtClean="0"/>
            </a:br>
            <a:r>
              <a:rPr lang="en-US" sz="3200" dirty="0" smtClean="0"/>
              <a:t>“telnet” or “</a:t>
            </a:r>
            <a:r>
              <a:rPr lang="en-US" sz="3200" dirty="0" err="1" smtClean="0"/>
              <a:t>openssl</a:t>
            </a:r>
            <a:r>
              <a:rPr lang="en-US" sz="3200" dirty="0" smtClean="0"/>
              <a:t>”</a:t>
            </a:r>
            <a:br>
              <a:rPr lang="en-US" sz="3200" dirty="0" smtClean="0"/>
            </a:br>
            <a:r>
              <a:rPr lang="en-US" sz="3200" i="1" dirty="0" smtClean="0"/>
              <a:t>to expose details </a:t>
            </a:r>
          </a:p>
        </p:txBody>
      </p:sp>
    </p:spTree>
    <p:extLst>
      <p:ext uri="{BB962C8B-B14F-4D97-AF65-F5344CB8AC3E}">
        <p14:creationId xmlns:p14="http://schemas.microsoft.com/office/powerpoint/2010/main" val="146859225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 Presented by IA</a:t>
            </a:r>
          </a:p>
        </p:txBody>
      </p:sp>
      <p:pic>
        <p:nvPicPr>
          <p:cNvPr id="119810" name="Content Placeholder 3" descr="wunderground-plain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6" b="38293"/>
          <a:stretch>
            <a:fillRect/>
          </a:stretch>
        </p:blipFill>
        <p:spPr>
          <a:xfrm>
            <a:off x="685800" y="1752600"/>
            <a:ext cx="7772400" cy="4114800"/>
          </a:xfrm>
        </p:spPr>
      </p:pic>
      <p:sp>
        <p:nvSpPr>
          <p:cNvPr id="119811" name="Rectangle 4"/>
          <p:cNvSpPr>
            <a:spLocks noChangeArrowheads="1"/>
          </p:cNvSpPr>
          <p:nvPr/>
        </p:nvSpPr>
        <p:spPr bwMode="auto">
          <a:xfrm>
            <a:off x="306388" y="5943600"/>
            <a:ext cx="8380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900">
                <a:hlinkClick r:id="rId4"/>
              </a:rPr>
              <a:t>http://web.archive.org/web/20041209190926/http://www.wunderground.org/cgi-bin/findWeather/getForecast?query=50593</a:t>
            </a:r>
            <a:r>
              <a:rPr lang="en-US" sz="900"/>
              <a:t> (now 404, but that's a different story…) </a:t>
            </a:r>
          </a:p>
        </p:txBody>
      </p:sp>
    </p:spTree>
    <p:extLst>
      <p:ext uri="{BB962C8B-B14F-4D97-AF65-F5344CB8AC3E}">
        <p14:creationId xmlns:p14="http://schemas.microsoft.com/office/powerpoint/2010/main" val="202224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Not Everything Is 200412091900926</a:t>
            </a:r>
          </a:p>
        </p:txBody>
      </p:sp>
      <p:pic>
        <p:nvPicPr>
          <p:cNvPr id="121858" name="Content Placeholder 3" descr="wunderground-marked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38293"/>
          <a:stretch>
            <a:fillRect/>
          </a:stretch>
        </p:blipFill>
        <p:spPr/>
      </p:pic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2819400" y="5791200"/>
            <a:ext cx="1715884" cy="461665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+ 9 months</a:t>
            </a:r>
          </a:p>
        </p:txBody>
      </p:sp>
    </p:spTree>
    <p:extLst>
      <p:ext uri="{BB962C8B-B14F-4D97-AF65-F5344CB8AC3E}">
        <p14:creationId xmlns:p14="http://schemas.microsoft.com/office/powerpoint/2010/main" val="2293998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Only 1 in 5 pages complete and without violations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41027" name="Group 67"/>
          <p:cNvGraphicFramePr>
            <a:graphicFrameLocks noGrp="1"/>
          </p:cNvGraphicFramePr>
          <p:nvPr>
            <p:ph idx="4294967295"/>
          </p:nvPr>
        </p:nvGraphicFramePr>
        <p:xfrm>
          <a:off x="457200" y="1711325"/>
          <a:ext cx="8077200" cy="3840317"/>
        </p:xfrm>
        <a:graphic>
          <a:graphicData uri="http://schemas.openxmlformats.org/drawingml/2006/table">
            <a:tbl>
              <a:tblPr/>
              <a:tblGrid>
                <a:gridCol w="3025775"/>
                <a:gridCol w="1292225"/>
                <a:gridCol w="1187450"/>
                <a:gridCol w="1298575"/>
                <a:gridCol w="1273175"/>
              </a:tblGrid>
              <a:tr h="914340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Description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 Single 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Closest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Single 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Bracket</a:t>
                      </a:r>
                    </a:p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Multi-Archive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Completeness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complete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76.1%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76.2%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80.3%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missing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23.8%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19.7%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Temporal Coherence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41.0%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40.9%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54.7%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54.6%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possibly coherent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27.3%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12.8%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14.2%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probably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2.5%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365728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  Mean prima facie violative 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5.3%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6.2%</a:t>
                      </a:r>
                    </a:p>
                  </a:txBody>
                  <a:tcPr marR="365760" marT="45711" marB="4571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23968" name="Rectangle 68"/>
          <p:cNvSpPr>
            <a:spLocks noChangeArrowheads="1"/>
          </p:cNvSpPr>
          <p:nvPr/>
        </p:nvSpPr>
        <p:spPr bwMode="auto">
          <a:xfrm>
            <a:off x="3581400" y="5181600"/>
            <a:ext cx="2286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69" name="Text Box 69"/>
          <p:cNvSpPr txBox="1">
            <a:spLocks noChangeArrowheads="1"/>
          </p:cNvSpPr>
          <p:nvPr/>
        </p:nvSpPr>
        <p:spPr bwMode="auto">
          <a:xfrm>
            <a:off x="457200" y="5715000"/>
            <a:ext cx="8456613" cy="4953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1" dirty="0"/>
              <a:t>At least 5% of pages can be shown to be temporal violations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83512" y="6442088"/>
            <a:ext cx="748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3"/>
              </a:rPr>
              <a:t>http://ws-dl.blogspot.com/2015/12/2015-12-08-evaluating-temporal.html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88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r>
              <a:rPr lang="en-US" dirty="0" smtClean="0"/>
              <a:t>Closing Observations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8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Wrong Metaphor for Web Archives</a:t>
            </a:r>
          </a:p>
        </p:txBody>
      </p:sp>
      <p:pic>
        <p:nvPicPr>
          <p:cNvPr id="30723" name="Picture 3" descr="NewYorkPublic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4262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26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Archives Are Not Destinations</a:t>
            </a:r>
          </a:p>
        </p:txBody>
      </p:sp>
      <p:pic>
        <p:nvPicPr>
          <p:cNvPr id="32771" name="Picture 3" descr="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495800" cy="28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nn-all-arch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657600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847725" y="4491038"/>
            <a:ext cx="22888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a destination.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4987925" y="4495800"/>
            <a:ext cx="26738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This is not a destination.</a:t>
            </a:r>
          </a:p>
        </p:txBody>
      </p:sp>
      <p:pic>
        <p:nvPicPr>
          <p:cNvPr id="32775" name="Picture 7" descr="cnn-coffee-sta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381000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1524000" y="5562600"/>
            <a:ext cx="60445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Memento is about linking the past and present </a:t>
            </a:r>
            <a:r>
              <a:rPr lang="en-US" sz="2000" dirty="0" smtClean="0">
                <a:latin typeface="Arial"/>
                <a:cs typeface="Arial"/>
              </a:rPr>
              <a:t>web,</a:t>
            </a:r>
          </a:p>
          <a:p>
            <a:r>
              <a:rPr lang="en-US" sz="2000" dirty="0" smtClean="0">
                <a:latin typeface="Arial"/>
                <a:cs typeface="Arial"/>
              </a:rPr>
              <a:t>archives as infrastructure.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927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Turn Archiving Into A Social Activity…</a:t>
            </a:r>
          </a:p>
        </p:txBody>
      </p:sp>
      <p:pic>
        <p:nvPicPr>
          <p:cNvPr id="36867" name="Picture 3" descr="disq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42672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048000" y="3124200"/>
            <a:ext cx="1371600" cy="6858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0" y="2362200"/>
            <a:ext cx="3048000" cy="7620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6870" name="Picture 6" descr="mourdock-shar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752600"/>
            <a:ext cx="4248150" cy="319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4572000" y="2514600"/>
            <a:ext cx="685800" cy="1752600"/>
          </a:xfrm>
          <a:prstGeom prst="rect">
            <a:avLst/>
          </a:prstGeom>
          <a:noFill/>
          <a:ln w="38100">
            <a:solidFill>
              <a:srgbClr val="DE251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3048000" y="5741988"/>
            <a:ext cx="27691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see also: </a:t>
            </a:r>
            <a:r>
              <a:rPr lang="en-US" sz="1400" dirty="0">
                <a:latin typeface="Arial"/>
                <a:cs typeface="Arial"/>
                <a:hlinkClick r:id="rId5"/>
              </a:rPr>
              <a:t>http://xkcd.com/1034/</a:t>
            </a:r>
            <a:r>
              <a:rPr lang="en-US" sz="1400" dirty="0">
                <a:latin typeface="Arial"/>
                <a:cs typeface="Arial"/>
              </a:rPr>
              <a:t>, </a:t>
            </a:r>
          </a:p>
          <a:p>
            <a:r>
              <a:rPr lang="en-US" sz="1400" dirty="0">
                <a:latin typeface="Arial"/>
                <a:cs typeface="Arial"/>
                <a:hlinkClick r:id="rId6"/>
              </a:rPr>
              <a:t>Marshall &amp; Shipman, JCDL 2011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12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…But Don't Use the "A" Word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752600"/>
            <a:ext cx="44545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Ed: Are there any zombies out there?</a:t>
            </a:r>
          </a:p>
          <a:p>
            <a:r>
              <a:rPr lang="en-US" sz="2000" dirty="0">
                <a:latin typeface="Arial"/>
                <a:cs typeface="Arial"/>
              </a:rPr>
              <a:t>Shaun: Don't say that!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latin typeface="Arial"/>
                <a:cs typeface="Arial"/>
              </a:rPr>
              <a:t>Shaun: That.</a:t>
            </a:r>
          </a:p>
          <a:p>
            <a:r>
              <a:rPr lang="en-US" sz="2000" dirty="0">
                <a:latin typeface="Arial"/>
                <a:cs typeface="Arial"/>
              </a:rPr>
              <a:t>Ed: What?</a:t>
            </a:r>
          </a:p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Shaun: That. The Z word. Don't say it.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Ed: Why not?</a:t>
            </a:r>
          </a:p>
          <a:p>
            <a:r>
              <a:rPr lang="en-US" sz="2000" dirty="0">
                <a:latin typeface="Arial"/>
                <a:cs typeface="Arial"/>
              </a:rPr>
              <a:t>Shaun: Because it's ridiculous!</a:t>
            </a:r>
          </a:p>
          <a:p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— Shaun of the Dead </a:t>
            </a:r>
          </a:p>
        </p:txBody>
      </p:sp>
      <p:pic>
        <p:nvPicPr>
          <p:cNvPr id="41992" name="Picture 8" descr="in-the-event-of-a-zombie-attack_50290cd18172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4724400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017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Pinterest: Anonymous Mementos</a:t>
            </a:r>
          </a:p>
        </p:txBody>
      </p:sp>
      <p:pic>
        <p:nvPicPr>
          <p:cNvPr id="38915" name="Picture 3" descr="pinterest-bot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19200"/>
            <a:ext cx="6705600" cy="50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914400" y="2057400"/>
            <a:ext cx="7660871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  <a:hlinkClick r:id="rId4"/>
              </a:rPr>
              <a:t>http://media-cache-ec3.pinterest.com/upload/47639708527755289_AhxhItiQ_c.jpg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is a memento of:</a:t>
            </a:r>
          </a:p>
          <a:p>
            <a:r>
              <a:rPr lang="en-US" sz="1200" dirty="0">
                <a:latin typeface="Arial"/>
                <a:cs typeface="Arial"/>
                <a:hlinkClick r:id="rId5"/>
              </a:rPr>
              <a:t>http://3.bp.blogspot.com/_d0vByWRfhvU/S_Ygk_oX4xI/AAAAAAAACCQ/LXgC3S0KYEo/s400/_MG_8091.jpg</a:t>
            </a:r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but there is no machine-readable indication of this relationship</a:t>
            </a:r>
          </a:p>
          <a:p>
            <a:r>
              <a:rPr lang="en-US" sz="1200" dirty="0" err="1">
                <a:latin typeface="Arial"/>
                <a:cs typeface="Arial"/>
              </a:rPr>
              <a:t>repins</a:t>
            </a:r>
            <a:r>
              <a:rPr lang="en-US" sz="1200" dirty="0">
                <a:latin typeface="Arial"/>
                <a:cs typeface="Arial"/>
              </a:rPr>
              <a:t> are by-reference</a:t>
            </a:r>
          </a:p>
        </p:txBody>
      </p:sp>
    </p:spTree>
    <p:extLst>
      <p:ext uri="{BB962C8B-B14F-4D97-AF65-F5344CB8AC3E}">
        <p14:creationId xmlns:p14="http://schemas.microsoft.com/office/powerpoint/2010/main" val="3674310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27000"/>
            <a:ext cx="9144000" cy="114300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When all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e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lse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f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ails, justify project with: </a:t>
            </a:r>
            <a:br>
              <a:rPr lang="en-US" sz="2800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“web </a:t>
            </a:r>
            <a:r>
              <a:rPr lang="en-US" sz="2800" dirty="0">
                <a:solidFill>
                  <a:srgbClr val="000000"/>
                </a:solidFill>
                <a:latin typeface="Arial" charset="0"/>
              </a:rPr>
              <a:t>a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rchiving </a:t>
            </a:r>
            <a:r>
              <a:rPr lang="en-US" sz="2800" i="1" dirty="0" smtClean="0">
                <a:solidFill>
                  <a:srgbClr val="000000"/>
                </a:solidFill>
                <a:latin typeface="Arial" charset="0"/>
              </a:rPr>
              <a:t>is</a:t>
            </a:r>
            <a:r>
              <a:rPr lang="en-US" sz="2800" dirty="0" smtClean="0">
                <a:solidFill>
                  <a:srgbClr val="000000"/>
                </a:solidFill>
                <a:latin typeface="Arial" charset="0"/>
              </a:rPr>
              <a:t> Big Data”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45" name="Picture 5" descr="www-si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169988"/>
            <a:ext cx="7099300" cy="561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075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GET</a:t>
            </a:r>
          </a:p>
        </p:txBody>
      </p:sp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914400" y="1143000"/>
            <a:ext cx="6159500" cy="583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AIHT:~/Desktop/cs595-s06 mln$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GET /~mln/index.html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Mon, 09 Jan 2006 17:07:04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Apache/1.3.26 (Unix) ApacheJServ/1.1.2 PHP/4.3.4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Last-Modified: Sun, 29 May 2005 02:46:53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ETag: "1c52-14ed-42992d1d"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Accept-Ranges: bytes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5357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&lt;html&gt;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&lt;head&gt;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&lt;title&gt;Home Page for Michael L. Nelson&lt;/title&gt;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&lt;style type="text/css"&gt;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&lt;!--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[lots of html deleted]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762000" y="1981200"/>
            <a:ext cx="3581400" cy="914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272" name="Text Box 8"/>
          <p:cNvSpPr txBox="1">
            <a:spLocks noChangeArrowheads="1"/>
          </p:cNvSpPr>
          <p:nvPr/>
        </p:nvSpPr>
        <p:spPr bwMode="auto">
          <a:xfrm>
            <a:off x="4419600" y="1981200"/>
            <a:ext cx="2165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Request</a:t>
            </a:r>
          </a:p>
          <a:p>
            <a:pPr>
              <a:defRPr/>
            </a:pPr>
            <a:r>
              <a:rPr lang="en-US">
                <a:cs typeface="+mn-cs"/>
              </a:rPr>
              <a:t>(ends w/ CRLF)</a:t>
            </a: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777875" y="2911475"/>
            <a:ext cx="6232525" cy="36417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6978650" y="4419600"/>
            <a:ext cx="1352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01612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HEAD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62000" y="1676400"/>
            <a:ext cx="6159500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AIHT:~/Desktop/cs595-s06 mln$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/~mln/index.html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Mon, 09 Jan 2006 17:14:39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Apache/1.3.26 (Unix) ApacheJServ/1.1.2 PHP/4.3.4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Last-Modified: Sun, 29 May 2005 02:46:53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ETag: "1c52-14ed-42992d1d"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Accept-Ranges: bytes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5357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05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OPTIONS </a:t>
            </a:r>
            <a:br>
              <a:rPr lang="en-US" smtClean="0"/>
            </a:br>
            <a:r>
              <a:rPr lang="en-US" sz="2800" smtClean="0"/>
              <a:t>(many methods)</a:t>
            </a:r>
            <a:endParaRPr lang="en-US" smtClean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304800" y="1828800"/>
            <a:ext cx="9040813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AIHT:~/Desktop/cs595-s06 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$ telnet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r>
              <a:rPr lang="en-US" sz="1400" dirty="0">
                <a:latin typeface="Courier New" charset="0"/>
                <a:cs typeface="+mn-cs"/>
              </a:rPr>
              <a:t> 80 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Connected to </a:t>
            </a:r>
            <a:r>
              <a:rPr lang="en-US" sz="1400" dirty="0" err="1">
                <a:latin typeface="Courier New" charset="0"/>
                <a:cs typeface="+mn-cs"/>
              </a:rPr>
              <a:t>xenon.cs.odu.edu</a:t>
            </a:r>
            <a:r>
              <a:rPr lang="en-US" sz="1400" dirty="0">
                <a:latin typeface="Courier New" charset="0"/>
                <a:cs typeface="+mn-cs"/>
              </a:rPr>
              <a:t>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OPTIONS 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</a:t>
            </a:r>
            <a:r>
              <a:rPr lang="en-US" sz="1400" dirty="0" err="1">
                <a:latin typeface="Courier New" charset="0"/>
                <a:cs typeface="+mn-cs"/>
              </a:rPr>
              <a:t>index.html</a:t>
            </a:r>
            <a:r>
              <a:rPr lang="en-US" sz="1400" dirty="0">
                <a:latin typeface="Courier New" charset="0"/>
                <a:cs typeface="+mn-cs"/>
              </a:rPr>
              <a:t> HTTP/1.1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Host: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Mon, 09 Jan 2006 17:16:46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Apache/1.3.26 (Unix) </a:t>
            </a:r>
            <a:r>
              <a:rPr lang="en-US" sz="1400" dirty="0" err="1">
                <a:latin typeface="Courier New" charset="0"/>
                <a:cs typeface="+mn-cs"/>
              </a:rPr>
              <a:t>ApacheJServ</a:t>
            </a:r>
            <a:r>
              <a:rPr lang="en-US" sz="1400" dirty="0">
                <a:latin typeface="Courier New" charset="0"/>
                <a:cs typeface="+mn-cs"/>
              </a:rPr>
              <a:t>/1.1.2 PHP/4.3.4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Content-Length: 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Allow: GET, HEAD, POST, PUT, DELETE, CONNECT, OPTIONS, PATCH, PROPFIND, PROPPATCH, 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MKCOL, COPY, MOVE, LOCK, UNLOCK, TRACE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174172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OPTIONS</a:t>
            </a:r>
            <a:br>
              <a:rPr lang="en-US" smtClean="0"/>
            </a:br>
            <a:r>
              <a:rPr lang="en-US" sz="2800" smtClean="0"/>
              <a:t>(fewer methods)</a:t>
            </a:r>
            <a:endParaRPr lang="en-US" smtClean="0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873125" y="1919288"/>
            <a:ext cx="7439025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OPTIONS /~mln/index.html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17:26:44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Apache/2.2.17 (Unix) PHP/5.3.5 mod_ssl/2.2.17 OpenSSL/0.9.8q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Allow: GET,HEAD,POST,OPTIONS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677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057400"/>
            <a:ext cx="8610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https is supplanting http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this is mostly a good thing*</a:t>
            </a:r>
            <a:br>
              <a:rPr lang="en-US" sz="2800" dirty="0" smtClean="0"/>
            </a:b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2800" dirty="0" smtClean="0"/>
              <a:t>but it does mean we can’t use telnet for “https” sites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400" dirty="0" smtClean="0"/>
              <a:t>* </a:t>
            </a:r>
            <a:r>
              <a:rPr lang="en-US" sz="1400" dirty="0" smtClean="0">
                <a:hlinkClick r:id="rId2"/>
              </a:rPr>
              <a:t>https://www.theverge.com/2018/2/8/16991254/chrome-not-secure-marked-http-encryption-ssl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225815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bye bye “telnet to port 80”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304800" y="2057400"/>
            <a:ext cx="4278313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$ telnet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r>
              <a:rPr lang="en-US" sz="1400" dirty="0">
                <a:latin typeface="Courier New" charset="0"/>
                <a:cs typeface="+mn-cs"/>
              </a:rPr>
              <a:t> 80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Connected to </a:t>
            </a:r>
            <a:r>
              <a:rPr lang="en-US" sz="1400" dirty="0" err="1">
                <a:latin typeface="Courier New" charset="0"/>
                <a:cs typeface="+mn-cs"/>
              </a:rPr>
              <a:t>xenon.cs.odu.edu</a:t>
            </a:r>
            <a:r>
              <a:rPr lang="en-US" sz="1400" dirty="0">
                <a:latin typeface="Courier New" charset="0"/>
                <a:cs typeface="+mn-cs"/>
              </a:rPr>
              <a:t>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HEAD 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 HTTP/1.1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Host: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HTTP/1.1 301 Moved Permanently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</a:t>
            </a:r>
            <a:r>
              <a:rPr lang="en-US" sz="1400" dirty="0" err="1">
                <a:latin typeface="Courier New" charset="0"/>
                <a:cs typeface="+mn-cs"/>
              </a:rPr>
              <a:t>nginx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Wed, 29 Aug 2018 03:45:36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Location: https://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r>
              <a:rPr lang="en-US" sz="1400" dirty="0">
                <a:latin typeface="Courier New" charset="0"/>
                <a:cs typeface="+mn-cs"/>
              </a:rPr>
              <a:t>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 closed by foreign host.</a:t>
            </a:r>
          </a:p>
        </p:txBody>
      </p:sp>
      <p:sp>
        <p:nvSpPr>
          <p:cNvPr id="73731" name="TextBox 1"/>
          <p:cNvSpPr txBox="1">
            <a:spLocks noChangeArrowheads="1"/>
          </p:cNvSpPr>
          <p:nvPr/>
        </p:nvSpPr>
        <p:spPr bwMode="auto">
          <a:xfrm>
            <a:off x="4978400" y="2057400"/>
            <a:ext cx="395605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400">
                <a:latin typeface="Courier New" charset="0"/>
              </a:rPr>
              <a:t>$ telnet www.cs.odu.edu 443</a:t>
            </a:r>
          </a:p>
          <a:p>
            <a:r>
              <a:rPr lang="en-US" sz="1400">
                <a:latin typeface="Courier New" charset="0"/>
              </a:rPr>
              <a:t>Trying 128.82.4.2...</a:t>
            </a:r>
          </a:p>
          <a:p>
            <a:r>
              <a:rPr lang="en-US" sz="1400">
                <a:latin typeface="Courier New" charset="0"/>
              </a:rPr>
              <a:t>Connected to xenon.cs.odu.edu.</a:t>
            </a:r>
          </a:p>
          <a:p>
            <a:r>
              <a:rPr lang="en-US" sz="1400">
                <a:latin typeface="Courier New" charset="0"/>
              </a:rPr>
              <a:t>Escape character is '^]'.</a:t>
            </a:r>
          </a:p>
          <a:p>
            <a:r>
              <a:rPr lang="en-US" sz="1400">
                <a:latin typeface="Courier New" charset="0"/>
              </a:rPr>
              <a:t>HEAD /~mln/ HTTP/1.1</a:t>
            </a:r>
          </a:p>
          <a:p>
            <a:r>
              <a:rPr lang="en-US" sz="1400">
                <a:latin typeface="Courier New" charset="0"/>
              </a:rPr>
              <a:t>Host: www.cs.odu.edu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HTTP/1.1 400 Bad Request</a:t>
            </a:r>
          </a:p>
          <a:p>
            <a:r>
              <a:rPr lang="en-US" sz="1400">
                <a:latin typeface="Courier New" charset="0"/>
              </a:rPr>
              <a:t>Server: nginx</a:t>
            </a:r>
          </a:p>
          <a:p>
            <a:r>
              <a:rPr lang="en-US" sz="1400">
                <a:latin typeface="Courier New" charset="0"/>
              </a:rPr>
              <a:t>Date: Wed, 29 Aug 2018 03:45:57 GMT</a:t>
            </a:r>
          </a:p>
          <a:p>
            <a:r>
              <a:rPr lang="en-US" sz="1400">
                <a:latin typeface="Courier New" charset="0"/>
              </a:rPr>
              <a:t>Content-Type: text/html</a:t>
            </a:r>
          </a:p>
          <a:p>
            <a:r>
              <a:rPr lang="en-US" sz="1400">
                <a:latin typeface="Courier New" charset="0"/>
              </a:rPr>
              <a:t>Connection: close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Connection closed by foreign host.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7102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“All I want to do is zoom-a-zoom-zoom-</a:t>
            </a:r>
            <a:r>
              <a:rPr lang="en-US" dirty="0" smtClean="0"/>
              <a:t>zoom…”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 will be held exclusively online:</a:t>
            </a:r>
          </a:p>
          <a:p>
            <a:pPr lvl="1"/>
            <a:r>
              <a:rPr lang="nl-NL" dirty="0">
                <a:hlinkClick r:id="rId2"/>
              </a:rPr>
              <a:t>https://odu.zoom.us/j/</a:t>
            </a:r>
            <a:r>
              <a:rPr lang="nl-NL" dirty="0" smtClean="0">
                <a:hlinkClick r:id="rId2"/>
              </a:rPr>
              <a:t>9674900979</a:t>
            </a:r>
            <a:r>
              <a:rPr lang="nl-NL" dirty="0" smtClean="0"/>
              <a:t> </a:t>
            </a:r>
            <a:endParaRPr lang="en-US" dirty="0" smtClean="0"/>
          </a:p>
          <a:p>
            <a:r>
              <a:rPr lang="en-US" dirty="0" smtClean="0"/>
              <a:t>Synchronously, Thursdays 4:20-7:00pm</a:t>
            </a:r>
          </a:p>
          <a:p>
            <a:r>
              <a:rPr lang="en-US" dirty="0" smtClean="0"/>
              <a:t>I plan to record the lectures</a:t>
            </a:r>
          </a:p>
          <a:p>
            <a:r>
              <a:rPr lang="en-US" dirty="0" smtClean="0"/>
              <a:t>Send me an email if you are unable to attend a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60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hello “</a:t>
            </a:r>
            <a:r>
              <a:rPr lang="en-US" dirty="0" err="1" smtClean="0"/>
              <a:t>openssl</a:t>
            </a:r>
            <a:r>
              <a:rPr lang="en-US" dirty="0" smtClean="0"/>
              <a:t> to port 443”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28600" y="1219200"/>
            <a:ext cx="8804275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$ </a:t>
            </a:r>
            <a:r>
              <a:rPr lang="en-US" sz="1000" dirty="0" err="1">
                <a:latin typeface="Courier New" charset="0"/>
                <a:cs typeface="+mn-cs"/>
              </a:rPr>
              <a:t>openssl</a:t>
            </a:r>
            <a:r>
              <a:rPr lang="en-US" sz="1000" dirty="0">
                <a:latin typeface="Courier New" charset="0"/>
                <a:cs typeface="+mn-cs"/>
              </a:rPr>
              <a:t> </a:t>
            </a:r>
            <a:r>
              <a:rPr lang="en-US" sz="1000" dirty="0" err="1">
                <a:latin typeface="Courier New" charset="0"/>
                <a:cs typeface="+mn-cs"/>
              </a:rPr>
              <a:t>s_client</a:t>
            </a:r>
            <a:r>
              <a:rPr lang="en-US" sz="1000" dirty="0">
                <a:latin typeface="Courier New" charset="0"/>
                <a:cs typeface="+mn-cs"/>
              </a:rPr>
              <a:t> -connect www.cs.odu.edu:443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CONNECTED(00000003)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[much, much SSL </a:t>
            </a:r>
            <a:r>
              <a:rPr lang="en-US" sz="1000" dirty="0" err="1">
                <a:latin typeface="Courier New" charset="0"/>
                <a:cs typeface="+mn-cs"/>
              </a:rPr>
              <a:t>deletia</a:t>
            </a:r>
            <a:r>
              <a:rPr lang="en-US" sz="1000" dirty="0">
                <a:latin typeface="Courier New" charset="0"/>
                <a:cs typeface="+mn-cs"/>
              </a:rPr>
              <a:t>]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SSL handshake has read 6270 bytes and written 328 bytes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---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New, TLSv1/SSLv3, Cipher is DHE-RSA-AES128-SHA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Server public key is 2048 bit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Secure Renegotiation IS supported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Compression: NONE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Expansion: NONE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SSL-Session: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Protocol  : TLSv1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Cipher    : DHE-RSA-AES128-SHA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Session-ID: E19FD48AA69A296996B958877C48C28391ED217761F1E2023C7471ACB89B2694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Session-ID-</a:t>
            </a:r>
            <a:r>
              <a:rPr lang="en-US" sz="1000" dirty="0" err="1">
                <a:latin typeface="Courier New" charset="0"/>
                <a:cs typeface="+mn-cs"/>
              </a:rPr>
              <a:t>ctx</a:t>
            </a:r>
            <a:r>
              <a:rPr lang="en-US" sz="1000" dirty="0">
                <a:latin typeface="Courier New" charset="0"/>
                <a:cs typeface="+mn-cs"/>
              </a:rPr>
              <a:t>: 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Master-Key: 0A9A3DC0C66F99FF85A480ADEC42A7EB74EEC1D391D9AF4A026CF27C16A19480C42A75B6CD283BFE68ADAB32D07D7242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Key-</a:t>
            </a:r>
            <a:r>
              <a:rPr lang="en-US" sz="1000" dirty="0" err="1">
                <a:latin typeface="Courier New" charset="0"/>
                <a:cs typeface="+mn-cs"/>
              </a:rPr>
              <a:t>Arg</a:t>
            </a:r>
            <a:r>
              <a:rPr lang="en-US" sz="1000" dirty="0">
                <a:latin typeface="Courier New" charset="0"/>
                <a:cs typeface="+mn-cs"/>
              </a:rPr>
              <a:t>   : None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Start Time: 1535514923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Timeout   : 300 (sec)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 Verify return code: 0 (ok)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---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HEAD /~</a:t>
            </a:r>
            <a:r>
              <a:rPr lang="en-US" sz="1000" dirty="0" err="1">
                <a:latin typeface="Courier New" charset="0"/>
                <a:cs typeface="+mn-cs"/>
              </a:rPr>
              <a:t>mln</a:t>
            </a:r>
            <a:r>
              <a:rPr lang="en-US" sz="1000" dirty="0">
                <a:latin typeface="Courier New" charset="0"/>
                <a:cs typeface="+mn-cs"/>
              </a:rPr>
              <a:t>/ HTTP/1.1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Host: </a:t>
            </a:r>
            <a:r>
              <a:rPr lang="en-US" sz="1000" dirty="0" err="1">
                <a:latin typeface="Courier New" charset="0"/>
                <a:cs typeface="+mn-cs"/>
              </a:rPr>
              <a:t>www.cs.odu.edu</a:t>
            </a:r>
            <a:endParaRPr lang="en-US" sz="10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0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Server: </a:t>
            </a:r>
            <a:r>
              <a:rPr lang="en-US" sz="1000" dirty="0" err="1">
                <a:latin typeface="Courier New" charset="0"/>
                <a:cs typeface="+mn-cs"/>
              </a:rPr>
              <a:t>nginx</a:t>
            </a:r>
            <a:endParaRPr lang="en-US" sz="10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Date: Wed, 29 Aug 2018 03:55:35 GMT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Vary: Accept-Encoding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Front-End-Https: on</a:t>
            </a:r>
          </a:p>
          <a:p>
            <a:pPr>
              <a:defRPr/>
            </a:pPr>
            <a:endParaRPr lang="en-US" sz="10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576698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HTTP semantics don’t change</a:t>
            </a: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2133600" y="2133600"/>
            <a:ext cx="5140325" cy="354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$ </a:t>
            </a:r>
            <a:r>
              <a:rPr lang="en-US" sz="1400" dirty="0" err="1">
                <a:latin typeface="Courier New" charset="0"/>
                <a:cs typeface="+mn-cs"/>
              </a:rPr>
              <a:t>openssl</a:t>
            </a:r>
            <a:r>
              <a:rPr lang="en-US" sz="1400" dirty="0">
                <a:latin typeface="Courier New" charset="0"/>
                <a:cs typeface="+mn-cs"/>
              </a:rPr>
              <a:t> </a:t>
            </a:r>
            <a:r>
              <a:rPr lang="en-US" sz="1400" dirty="0" err="1">
                <a:latin typeface="Courier New" charset="0"/>
                <a:cs typeface="+mn-cs"/>
              </a:rPr>
              <a:t>s_client</a:t>
            </a:r>
            <a:r>
              <a:rPr lang="en-US" sz="1400" dirty="0">
                <a:latin typeface="Courier New" charset="0"/>
                <a:cs typeface="+mn-cs"/>
              </a:rPr>
              <a:t> -connect www.cs.odu.edu:443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[all SSL portions deleted]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OPTIONS /~</a:t>
            </a:r>
            <a:r>
              <a:rPr lang="en-US" sz="1400" dirty="0" err="1">
                <a:latin typeface="Courier New" charset="0"/>
                <a:cs typeface="+mn-cs"/>
              </a:rPr>
              <a:t>mln</a:t>
            </a:r>
            <a:r>
              <a:rPr lang="en-US" sz="1400" dirty="0">
                <a:latin typeface="Courier New" charset="0"/>
                <a:cs typeface="+mn-cs"/>
              </a:rPr>
              <a:t>/ HTTP/1.1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Host: </a:t>
            </a:r>
            <a:r>
              <a:rPr lang="en-US" sz="1400" dirty="0" err="1">
                <a:latin typeface="Courier New" charset="0"/>
                <a:cs typeface="+mn-cs"/>
              </a:rPr>
              <a:t>www.cs.odu.edu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HTTP/1.1 200 OK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Server: </a:t>
            </a:r>
            <a:r>
              <a:rPr lang="en-US" sz="1400" dirty="0" err="1">
                <a:latin typeface="Courier New" charset="0"/>
                <a:cs typeface="+mn-cs"/>
              </a:rPr>
              <a:t>nginx</a:t>
            </a: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Date: Wed, 29 Aug 2018 04:02:05 GMT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Content-Length: 0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Allow: POST,OPTIONS,GET,HEAD</a:t>
            </a: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Front-End-Https: on</a:t>
            </a:r>
          </a:p>
          <a:p>
            <a:pPr>
              <a:defRPr/>
            </a:pPr>
            <a:endParaRPr lang="en-US" sz="1400" dirty="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 dirty="0">
                <a:latin typeface="Courier New" charset="0"/>
                <a:cs typeface="+mn-cs"/>
              </a:rPr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417821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Response Codes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05000"/>
            <a:ext cx="9296400" cy="37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- 1xx: Informational - </a:t>
            </a:r>
            <a:r>
              <a:rPr lang="en-US" sz="1600" dirty="0">
                <a:latin typeface="Courier New"/>
                <a:cs typeface="Courier New"/>
              </a:rPr>
              <a:t>The request was received, continuing proces</a:t>
            </a: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s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- 2xx: Success - The action was successfully received,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  understood, and accepted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- 3xx: Redirection - Further action must be taken in order to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  complete the request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- 4xx: Client Error - The request contains bad syntax or cannot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  be fulfilled</a:t>
            </a:r>
          </a:p>
          <a:p>
            <a:pPr>
              <a:defRPr/>
            </a:pPr>
            <a:endParaRPr lang="en-US" sz="16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- 5xx: Server Error - The server failed to fulfill an apparently</a:t>
            </a:r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latin typeface="Courier New"/>
                <a:cs typeface="Courier New"/>
              </a:rPr>
              <a:t>        valid request</a:t>
            </a: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276600" y="1600200"/>
            <a:ext cx="243046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/>
                <a:cs typeface="Arial"/>
              </a:rPr>
              <a:t>from section 6  of RFC 7231</a:t>
            </a:r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3412820" y="5943600"/>
            <a:ext cx="2294243" cy="40011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Arial"/>
                <a:cs typeface="Arial"/>
              </a:rPr>
              <a:t>not </a:t>
            </a:r>
            <a:r>
              <a:rPr lang="en-US" altLang="ja-JP" sz="2000" dirty="0">
                <a:latin typeface="Arial"/>
                <a:cs typeface="Arial"/>
              </a:rPr>
              <a:t>“</a:t>
            </a:r>
            <a:r>
              <a:rPr lang="en-US" sz="2000" dirty="0">
                <a:latin typeface="Arial"/>
                <a:cs typeface="Arial"/>
              </a:rPr>
              <a:t>error</a:t>
            </a:r>
            <a:r>
              <a:rPr lang="en-US" altLang="ja-JP" sz="2000" dirty="0">
                <a:latin typeface="Arial"/>
                <a:cs typeface="Arial"/>
              </a:rPr>
              <a:t>”</a:t>
            </a:r>
            <a:r>
              <a:rPr lang="en-US" sz="2000" dirty="0">
                <a:latin typeface="Arial"/>
                <a:cs typeface="Arial"/>
              </a:rPr>
              <a:t> codes!!!</a:t>
            </a:r>
          </a:p>
        </p:txBody>
      </p:sp>
    </p:spTree>
    <p:extLst>
      <p:ext uri="{BB962C8B-B14F-4D97-AF65-F5344CB8AC3E}">
        <p14:creationId xmlns:p14="http://schemas.microsoft.com/office/powerpoint/2010/main" val="194754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458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501 - Method Not Implemented</a:t>
            </a: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0" y="936625"/>
            <a:ext cx="8964613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AIHT:~/Desktop/cs595-s06 mln$ telnet www.cs.odu.edu 80 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200">
                <a:solidFill>
                  <a:srgbClr val="FF0E02"/>
                </a:solidFill>
                <a:latin typeface="Courier New" charset="0"/>
                <a:cs typeface="+mn-cs"/>
              </a:rPr>
              <a:t>NOTAREALMETHOD</a:t>
            </a:r>
            <a:r>
              <a:rPr lang="en-US" sz="1200">
                <a:latin typeface="Courier New" charset="0"/>
                <a:cs typeface="+mn-cs"/>
              </a:rPr>
              <a:t> /index.html HTTP/1.1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endParaRPr lang="en-US" sz="12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200">
                <a:solidFill>
                  <a:srgbClr val="FF0E02"/>
                </a:solidFill>
                <a:latin typeface="Courier New" charset="0"/>
                <a:cs typeface="+mn-cs"/>
              </a:rPr>
              <a:t>HTTP/1.1 501 Method Not Implemented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Date: Mon, 09 Jan 2006 17:22:40 GMT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Server: Apache/1.3.26 (Unix) ApacheJServ/1.1.2 PHP/4.3.4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Allow: GET, HEAD, POST, PUT, DELETE, CONNECT, OPTIONS, PATCH, PROPFIND, PROPPATCH, MKCOL, COPY, 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MOVE, LOCK, UNLOCK, TRACE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Transfer-Encoding: chunked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endParaRPr lang="en-US" sz="12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15f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&lt;!DOCTYPE HTML PUBLIC "-//IETF//DTD HTML 2.0//EN"&gt;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&lt;HTML&gt;&lt;HEAD&gt;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&lt;TITLE&gt;501 Method Not Implemented&lt;/TITLE&gt;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&lt;/HEAD&gt;&lt;BODY&gt;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&lt;H1&gt;Method Not Implemented&lt;/H1&gt;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NOTAREALMETHOD to /index.html not supported.&lt;P&gt;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Invalid method in request NOTAREALMETHOD /index.html HTTP/1.1&lt;P&gt;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&lt;HR&gt;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&lt;ADDRESS&gt;Apache/1.3.26 Server at www.cs.odu.edu Port 80&lt;/ADDRESS&gt;</a:t>
            </a: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&lt;/BODY&gt;&lt;/HTML&gt;</a:t>
            </a:r>
          </a:p>
          <a:p>
            <a:pPr>
              <a:defRPr/>
            </a:pPr>
            <a:endParaRPr lang="en-US" sz="12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0</a:t>
            </a:r>
          </a:p>
          <a:p>
            <a:pPr>
              <a:defRPr/>
            </a:pPr>
            <a:endParaRPr lang="en-US" sz="12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200">
                <a:latin typeface="Courier New" charset="0"/>
                <a:cs typeface="+mn-cs"/>
              </a:rPr>
              <a:t>Connection closed by foreign host.</a:t>
            </a:r>
          </a:p>
        </p:txBody>
      </p:sp>
    </p:spTree>
    <p:extLst>
      <p:ext uri="{BB962C8B-B14F-4D97-AF65-F5344CB8AC3E}">
        <p14:creationId xmlns:p14="http://schemas.microsoft.com/office/powerpoint/2010/main" val="70811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 Box 4"/>
          <p:cNvSpPr txBox="1">
            <a:spLocks noGrp="1" noChangeArrowheads="1"/>
          </p:cNvSpPr>
          <p:nvPr>
            <p:ph type="title"/>
          </p:nvPr>
        </p:nvSpPr>
        <p:spPr>
          <a:xfrm>
            <a:off x="533400" y="-304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600" smtClean="0"/>
              <a:t>301 - Moved Permanently</a:t>
            </a:r>
            <a:endParaRPr lang="en-US" smtClean="0"/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304800" y="609600"/>
            <a:ext cx="7972425" cy="626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AIHT:~/Desktop/cs595-s06 mln$ telnet www.cs.odu.edu 80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Trying 128.82.4.2...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Connected to xenon.cs.odu.edu.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Escape character is '^]'.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GET /~mln HTTP/1.1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Connection: close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Host: www.cs.odu.edu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/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HTTP/1.1 301 Moved Permanently</a:t>
            </a:r>
            <a:r>
              <a:rPr lang="en-US" sz="1400">
                <a:latin typeface="Courier New" charset="0"/>
                <a:cs typeface="+mn-cs"/>
              </a:rPr>
              <a:t/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Date: Mon, 09 Jan 2006 19:32:24 GMT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Server: Apache/1.3.26 (Unix) ApacheJServ/1.1.2 PHP/4.3.4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Location: http://www.cs.odu.edu/~mln/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Connection: close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Transfer-Encoding: chunked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Content-Type: text/html; charset=iso-8859-1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/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12e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&lt;!DOCTYPE HTML PUBLIC "-//IETF//DTD HTML 2.0//EN"&gt;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&lt;HTML&gt;&lt;HEAD&gt;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&lt;TITLE&gt;301 Moved Permanently&lt;/TITLE&gt;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&lt;/HEAD&gt;&lt;BODY&gt;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&lt;H1&gt;Moved Permanently&lt;/H1&gt;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The document has moved &lt;A HREF="http://www.cs.odu.edu/~mln/"&gt;here&lt;/A&gt;.&lt;P&gt;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&lt;HR&gt;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&lt;ADDRESS&gt;Apache/1.3.26 Server at www.cs.odu.edu Port 80&lt;/ADDRESS&gt;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&lt;/BODY&gt;&lt;/HTML&gt;</a:t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/>
            </a:r>
            <a:br>
              <a:rPr lang="en-US" sz="1400">
                <a:latin typeface="Courier New" charset="0"/>
                <a:cs typeface="+mn-cs"/>
              </a:rPr>
            </a:br>
            <a:r>
              <a:rPr lang="en-US" sz="1400">
                <a:latin typeface="Courier New" charset="0"/>
                <a:cs typeface="+mn-cs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61091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/>
              <a:t>301- Moved Permanently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685800" y="1371600"/>
            <a:ext cx="6799263" cy="434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bit.ly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69.58.188.39...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bit.ly.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HEAD http://bit.ly/s2FPFa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bit.ly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HTTP/1.1 301 Moved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nginx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17:34:29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 charset=utf-8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Set-Cookie: _bit=4f0c76a5-002b9-048b1-331cf10a;domain=.bit.ly;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  expires=Sun Jul  8 17:34:29 2012;path=/; HttpOnly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Cache-control: private; max-age=90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Location: http://bit.ly/bundles/phonedude/e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MIME-Version: 1.0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125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3429000" y="2735263"/>
            <a:ext cx="335280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the response code is REQUIRED; </a:t>
            </a:r>
          </a:p>
          <a:p>
            <a:pPr>
              <a:defRPr/>
            </a:pPr>
            <a:r>
              <a:rPr lang="en-US" sz="1800">
                <a:cs typeface="+mn-cs"/>
              </a:rPr>
              <a:t>phrase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264413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302 - Found</a:t>
            </a: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1066800" y="1905000"/>
            <a:ext cx="6692900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doi.acm.org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64.238.147.57...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doi.acm.org.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HEAD http://doi.acm.org/10.1145/1998076.1998100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doi.acm.org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HTTP/1.1 302 Found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17:53:36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Apache/2.2.3 (Red Hat)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Location: http://dl.acm.org/citation.cfm?doid=1998076.1998100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44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303 - See Other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762000" y="1905000"/>
            <a:ext cx="7866063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dx.doi.org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38.100.138.149...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dx.doi.org.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HEAD http://dx.doi.org/10.1007/978-3-642-24469-8_16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dx.doi.org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HTTP/1.1 303 See Other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Apache-Coyote/1.1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Location: http://www.springerlink.com/index/10.1007/978-3-642-24469-8_16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Expires: Wed, 11 Jan 2012 12:04:29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text/html;charset=utf-8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210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17:56:41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322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404 - Not Found</a:t>
            </a:r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682625" y="2046288"/>
            <a:ext cx="743902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HEAD /lasdkfjalsdkfjldaskfj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HTTP/1.1 404 Not Found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17:39:15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Apache/2.2.17 (Unix) PHP/5.3.5 mod_ssl/2.2.17 OpenSSL/0.9.8q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08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401 - Unauthorized</a:t>
            </a:r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1524000" y="1981200"/>
            <a:ext cx="6372225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www4.cs.odu.edu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128.82.5.93...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www4.cs.odu.edu.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http://www4.cs.odu.edu/Conference/index.aspx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www4.cs.odu.edu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HTTP/1.1 401 Unauthorized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Content-Length: 1656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Microsoft-IIS/6.0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WWW-Authenticate: Basic realm="www4.cs.odu.edu"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MicrosoftOfficeWebServer: 5.0_Pub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X-Powered-By: ASP.NET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17:43:57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17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For Next Week…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Create a </a:t>
            </a:r>
            <a:r>
              <a:rPr lang="en-US" dirty="0" err="1" smtClean="0"/>
              <a:t>GitHub</a:t>
            </a:r>
            <a:r>
              <a:rPr lang="en-US" dirty="0" smtClean="0"/>
              <a:t> account and fork:</a:t>
            </a:r>
          </a:p>
          <a:p>
            <a:pPr lvl="1"/>
            <a:r>
              <a:rPr lang="en-US" dirty="0">
                <a:hlinkClick r:id="rId2"/>
              </a:rPr>
              <a:t>https://github.com/phonedude/cs895-</a:t>
            </a:r>
            <a:r>
              <a:rPr lang="en-US" dirty="0" smtClean="0">
                <a:hlinkClick r:id="rId2"/>
              </a:rPr>
              <a:t>f20</a:t>
            </a:r>
            <a:endParaRPr lang="en-US" dirty="0" smtClean="0"/>
          </a:p>
          <a:p>
            <a:r>
              <a:rPr lang="en-US" dirty="0" smtClean="0"/>
              <a:t>Make sure you’re signed up for:</a:t>
            </a:r>
          </a:p>
          <a:p>
            <a:pPr lvl="1"/>
            <a:r>
              <a:rPr lang="en-US" dirty="0">
                <a:hlinkClick r:id="rId3"/>
              </a:rPr>
              <a:t>https://groups.google.com/group/cs895-</a:t>
            </a:r>
            <a:r>
              <a:rPr lang="en-US" dirty="0" smtClean="0">
                <a:hlinkClick r:id="rId3"/>
              </a:rPr>
              <a:t>f20</a:t>
            </a:r>
            <a:endParaRPr lang="en-US" dirty="0" smtClean="0"/>
          </a:p>
          <a:p>
            <a:r>
              <a:rPr lang="en-US" dirty="0" smtClean="0"/>
              <a:t>Create a Twitter account and follow: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WebSciDL</a:t>
            </a:r>
            <a:r>
              <a:rPr lang="en-US" dirty="0"/>
              <a:t>, @</a:t>
            </a:r>
            <a:r>
              <a:rPr lang="en-US" dirty="0" err="1" smtClean="0"/>
              <a:t>phonedude_mln</a:t>
            </a:r>
            <a:r>
              <a:rPr lang="en-US" dirty="0" smtClean="0"/>
              <a:t>, @</a:t>
            </a:r>
            <a:r>
              <a:rPr lang="en-US" dirty="0" err="1" smtClean="0"/>
              <a:t>weiglemc</a:t>
            </a:r>
            <a:r>
              <a:rPr lang="en-US" dirty="0" smtClean="0"/>
              <a:t>, @</a:t>
            </a:r>
            <a:r>
              <a:rPr lang="en-US" dirty="0" err="1" smtClean="0"/>
              <a:t>fanchyna</a:t>
            </a:r>
            <a:r>
              <a:rPr lang="en-US" dirty="0" smtClean="0"/>
              <a:t>, @</a:t>
            </a:r>
            <a:r>
              <a:rPr lang="en-US" dirty="0" err="1" smtClean="0"/>
              <a:t>openmaze</a:t>
            </a:r>
            <a:r>
              <a:rPr lang="en-US" dirty="0"/>
              <a:t>, @VikasGAshok1, @</a:t>
            </a:r>
            <a:r>
              <a:rPr lang="en-US" dirty="0" err="1" smtClean="0"/>
              <a:t>Faryane</a:t>
            </a:r>
            <a:endParaRPr lang="en-US" dirty="0" smtClean="0"/>
          </a:p>
          <a:p>
            <a:pPr lvl="1"/>
            <a:r>
              <a:rPr lang="en-US" dirty="0" smtClean="0"/>
              <a:t>Accts at: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://twitter.com/WebSciDL/</a:t>
            </a:r>
            <a:r>
              <a:rPr lang="en-US" dirty="0" smtClean="0">
                <a:hlinkClick r:id="rId4"/>
              </a:rPr>
              <a:t>following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and others…  figure it out yourself</a:t>
            </a:r>
          </a:p>
          <a:p>
            <a:r>
              <a:rPr lang="en-US" dirty="0" smtClean="0"/>
              <a:t>Every week: </a:t>
            </a:r>
            <a:r>
              <a:rPr lang="en-US" dirty="0" err="1" smtClean="0"/>
              <a:t>retweet</a:t>
            </a:r>
            <a:r>
              <a:rPr lang="en-US" dirty="0" smtClean="0"/>
              <a:t>/quote tweet something </a:t>
            </a:r>
            <a:r>
              <a:rPr lang="en-US" i="1" dirty="0" smtClean="0"/>
              <a:t>interesting related to this class</a:t>
            </a:r>
            <a:r>
              <a:rPr lang="en-US" dirty="0" smtClean="0"/>
              <a:t> with “</a:t>
            </a:r>
            <a:r>
              <a:rPr lang="hu-HU" dirty="0" smtClean="0"/>
              <a:t>#cs895f20</a:t>
            </a:r>
            <a:r>
              <a:rPr lang="en-US" dirty="0" smtClean="0"/>
              <a:t>”; be prepared to give a 3-5 minute summary at the beginning of each class</a:t>
            </a:r>
          </a:p>
          <a:p>
            <a:pPr lvl="1"/>
            <a:r>
              <a:rPr lang="en-US" dirty="0" smtClean="0"/>
              <a:t>Important: don’t just share a link, RT/QT another person’s tweet…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97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400 - Bad Request</a:t>
            </a:r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1000125" y="1970088"/>
            <a:ext cx="7439025" cy="307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http://www.cs.odu.edu/~mln/ HTTP/1.1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HTTP/1.1 400 Bad Request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18:24:17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Apache/2.2.17 (Unix) PHP/5.3.5 mod_ssl/2.2.17 OpenSSL/0.9.8q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text/html; charset=iso-8859-1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79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09600"/>
            <a:ext cx="8991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505 - HTTP Version Not Supported</a:t>
            </a:r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555625" y="2147888"/>
            <a:ext cx="7439025" cy="370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www.cs.odu.edu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128.82.4.2...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xenon.cs.odu.edu.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/ HTTP/9.9</a:t>
            </a: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www.cs.odu.edu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HTTP/1.1 200 OK</a:t>
            </a: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Date: Tue, 10 Jan 2012 17:40:05 GMT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Server: Apache/2.2.17 (Unix) PHP/5.3.5 mod_ssl/2.2.17 OpenSSL/0.9.8q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Accept-Ranges: bytes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 closed by foreign host.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2819400" y="3733800"/>
            <a:ext cx="3046413" cy="366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our servers will be more picky!</a:t>
            </a:r>
          </a:p>
        </p:txBody>
      </p:sp>
    </p:spTree>
    <p:extLst>
      <p:ext uri="{BB962C8B-B14F-4D97-AF65-F5344CB8AC3E}">
        <p14:creationId xmlns:p14="http://schemas.microsoft.com/office/powerpoint/2010/main" val="103127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505 - HTTP Version Not Supported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555625" y="2147888"/>
            <a:ext cx="4665663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% telnet www.w3c.org 80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Trying 128.30.52.45...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Connected to dolph.w3.org.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Escape character is '^]'.</a:t>
            </a: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HEAD / HTTP/9.9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Host: www.w3c.org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solidFill>
                  <a:srgbClr val="FF0E02"/>
                </a:solidFill>
                <a:latin typeface="Courier New" charset="0"/>
                <a:cs typeface="+mn-cs"/>
              </a:rPr>
              <a:t>HTTP/1.0 403 Forbidden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Cache-Control: no-cache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Connection: close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Content-Type: text/html</a:t>
            </a:r>
          </a:p>
          <a:p>
            <a:pPr>
              <a:defRPr/>
            </a:pPr>
            <a:endParaRPr lang="en-US" sz="1400">
              <a:latin typeface="Courier New" charset="0"/>
              <a:cs typeface="+mn-cs"/>
            </a:endParaRP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&lt;html&gt;&lt;body&gt;&lt;h1&gt;403 Forbidden&lt;/h1&gt;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Request forbidden by administrative rules.</a:t>
            </a:r>
          </a:p>
          <a:p>
            <a:pPr>
              <a:defRPr/>
            </a:pPr>
            <a:r>
              <a:rPr lang="en-US" sz="1400">
                <a:latin typeface="Courier New" charset="0"/>
                <a:cs typeface="+mn-cs"/>
              </a:rPr>
              <a:t>&lt;/body&gt;&lt;/html&gt;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3733800" y="3733800"/>
            <a:ext cx="2889250" cy="641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cs typeface="+mn-cs"/>
              </a:rPr>
              <a:t>a curious response…</a:t>
            </a:r>
          </a:p>
          <a:p>
            <a:pPr>
              <a:defRPr/>
            </a:pPr>
            <a:r>
              <a:rPr lang="en-US" sz="1800">
                <a:cs typeface="+mn-cs"/>
              </a:rPr>
              <a:t>505 not defined in HTTP 1.0!</a:t>
            </a:r>
          </a:p>
        </p:txBody>
      </p:sp>
    </p:spTree>
    <p:extLst>
      <p:ext uri="{BB962C8B-B14F-4D97-AF65-F5344CB8AC3E}">
        <p14:creationId xmlns:p14="http://schemas.microsoft.com/office/powerpoint/2010/main" val="660823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0" y="2667000"/>
            <a:ext cx="27432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Many, Many Response Codes…</a:t>
            </a:r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-76200" y="-76200"/>
            <a:ext cx="5572125" cy="701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+------+-------------------------------+--------------------------+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Code | Reason-Phrase                 | Defined in...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+------+-------------------------------+--------------------------+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100  | Continue                      | Section 6.2.1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101  | Switching Protocols           | Section 6.2.2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200  | OK                            | Section 6.3.1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201  | Created                       | Section 6.3.2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202  | Accepted                      | Section 6.3.3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203  | Non-Authoritative Information | Section 6.3.4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204  | No Content                    | Section 6.3.5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205  | Reset Content                 | Section 6.3.6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206  | Partial Content               | Section 4.1 of [RFC7233]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300  | Multiple Choices              | Section 6.4.1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301  | Moved Permanently             | Section 6.4.2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302  | Found                         | Section 6.4.3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303  | See Other                     | Section 6.4.4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304  | Not Modified                  | Section 4.1 of [RFC7232]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305  | Use Proxy                     | Section 6.4.5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307  | Temporary Redirect            | Section 6.4.7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400  | Bad Request                   | Section 6.5.1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401  | Unauthorized                  | Section 3.1 of [RFC7235]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402  | Payment Required              | Section 6.5.2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403  | Forbidden                     | Section 6.5.3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404  | Not Found                     | Section 6.5.4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405  | Method Not Allowed            | Section 6.5.5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406  | Not Acceptable                | Section 6.5.6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407  | Proxy Authentication Required | Section 3.2 of [RFC7235]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408  | Request Timeout               | Section 6.5.7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409  | Conflict                      | Section 6.5.8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410  | Gone                          | Section 6.5.9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411  | Length Required               | Section 6.5.10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412  | Precondition Failed           | Section 4.2 of [RFC7232]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413  | Payload Too Large             | Section 6.5.11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414  | URI Too Long                  | Section 6.5.12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415  | Unsupported Media Type        | Section 6.5.13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416  | Range Not </a:t>
            </a:r>
            <a:r>
              <a:rPr lang="en-US" sz="1000" dirty="0" err="1">
                <a:latin typeface="Courier New" charset="0"/>
                <a:cs typeface="+mn-cs"/>
              </a:rPr>
              <a:t>Satisfiable</a:t>
            </a:r>
            <a:r>
              <a:rPr lang="en-US" sz="1000" dirty="0">
                <a:latin typeface="Courier New" charset="0"/>
                <a:cs typeface="+mn-cs"/>
              </a:rPr>
              <a:t>         | Section 4.4 of [RFC7233]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417  | Expectation Failed            | Section 6.5.14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426  | Upgrade Required              | Section 6.5.15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500  | Internal Server Error         | Section 6.6.1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501  | Not Implemented               | Section 6.6.2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502  | Bad Gateway                   | Section 6.6.3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503  | Service Unavailable           | Section 6.6.4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504  | Gateway Timeout               | Section 6.6.5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| 505  | HTTP Version Not Supported    | Section 6.6.6            |</a:t>
            </a:r>
          </a:p>
          <a:p>
            <a:pPr>
              <a:defRPr/>
            </a:pPr>
            <a:r>
              <a:rPr lang="en-US" sz="1000" dirty="0">
                <a:latin typeface="Courier New" charset="0"/>
                <a:cs typeface="+mn-cs"/>
              </a:rPr>
              <a:t>   +------+-------------------------------+--------------------------+</a:t>
            </a:r>
          </a:p>
        </p:txBody>
      </p:sp>
    </p:spTree>
    <p:extLst>
      <p:ext uri="{BB962C8B-B14F-4D97-AF65-F5344CB8AC3E}">
        <p14:creationId xmlns:p14="http://schemas.microsoft.com/office/powerpoint/2010/main" val="135811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Date/Time Format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0" y="2286000"/>
            <a:ext cx="89646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	from 3.3.1 RFC 2616</a:t>
            </a:r>
          </a:p>
          <a:p>
            <a:endParaRPr lang="en-US" sz="1600">
              <a:solidFill>
                <a:srgbClr val="000000"/>
              </a:solidFill>
              <a:latin typeface="Courier New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Sun, 06 Nov 1994 08:49:37 GMT  ; RFC 822, updated by RFC 1123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Sunday, 06-Nov-94 08:49:37 GMT ; RFC 850, obsoleted by RFC 1036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   Sun Nov  6 08:49:37 1994       ; ANSI C's asctime() format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…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HTTP/1.1 clients and servers that parse the date value MUST accept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all three formats (for compatibility with HTTP/1.0), though they MUST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only generate the RFC 1123 format for representing HTTP-date values</a:t>
            </a:r>
          </a:p>
          <a:p>
            <a:r>
              <a:rPr lang="en-US" sz="1600">
                <a:solidFill>
                  <a:srgbClr val="000000"/>
                </a:solidFill>
                <a:latin typeface="Courier New" charset="0"/>
              </a:rPr>
              <a:t>   in header fields. See section 19.3 for further information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995273" y="5257800"/>
            <a:ext cx="472892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problem that won’t go away: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RFC </a:t>
            </a:r>
            <a:r>
              <a:rPr lang="en-US" sz="2000" dirty="0">
                <a:latin typeface="Arial"/>
                <a:cs typeface="Arial"/>
              </a:rPr>
              <a:t>1123 date/</a:t>
            </a:r>
            <a:r>
              <a:rPr lang="en-US" sz="2000" dirty="0" smtClean="0">
                <a:latin typeface="Arial"/>
                <a:cs typeface="Arial"/>
              </a:rPr>
              <a:t>times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vs.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ISO 8601 variant, e.g. 20110809104522 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498412" y="1676400"/>
            <a:ext cx="34923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Arial"/>
                <a:cs typeface="Arial"/>
              </a:rPr>
              <a:t>note: HTTP doesn’t support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finer than second granularity!</a:t>
            </a: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3886200" y="2362200"/>
            <a:ext cx="1752600" cy="457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64299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839200" cy="1981200"/>
          </a:xfrm>
        </p:spPr>
        <p:txBody>
          <a:bodyPr/>
          <a:lstStyle/>
          <a:p>
            <a:r>
              <a:rPr lang="en-US" sz="2000" dirty="0"/>
              <a:t>REST == Representational State Transfer</a:t>
            </a:r>
          </a:p>
          <a:p>
            <a:pPr lvl="1"/>
            <a:r>
              <a:rPr lang="en-US" sz="2000" dirty="0">
                <a:hlinkClick r:id="rId3"/>
              </a:rPr>
              <a:t>http://en.wikipedia.org/wiki/Representational_State_Transfer</a:t>
            </a:r>
            <a:endParaRPr lang="en-US" sz="2000" dirty="0"/>
          </a:p>
          <a:p>
            <a:pPr lvl="1"/>
            <a:r>
              <a:rPr lang="en-US" sz="2000" dirty="0" smtClean="0"/>
              <a:t>URIs are nouns, not verbs</a:t>
            </a:r>
          </a:p>
          <a:p>
            <a:pPr lvl="1"/>
            <a:r>
              <a:rPr lang="en-US" sz="2000" dirty="0" smtClean="0"/>
              <a:t>in </a:t>
            </a:r>
            <a:r>
              <a:rPr lang="en-US" sz="2000" dirty="0"/>
              <a:t>contrast with RPC-style web applications: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990600" y="35972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showThing&amp;id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   </a:t>
            </a:r>
            <a:r>
              <a:rPr lang="en-US" sz="1600" dirty="0">
                <a:latin typeface="Arial"/>
                <a:cs typeface="Arial"/>
              </a:rPr>
              <a:t>(w/ GET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990600" y="4587875"/>
            <a:ext cx="6469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editThing&amp;id</a:t>
            </a:r>
            <a:r>
              <a:rPr lang="en-US" dirty="0">
                <a:latin typeface="Courier New"/>
                <a:cs typeface="Courier New"/>
              </a:rPr>
              <a:t>=123</a:t>
            </a: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/thing/123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(w/ PUT method)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990600" y="5654675"/>
            <a:ext cx="53612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RPC:  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</a:t>
            </a:r>
            <a:r>
              <a:rPr lang="en-US" dirty="0" err="1">
                <a:latin typeface="Courier New"/>
                <a:cs typeface="Courier New"/>
              </a:rPr>
              <a:t>bigApp.jsp?verb</a:t>
            </a:r>
            <a:r>
              <a:rPr lang="en-US" dirty="0">
                <a:latin typeface="Courier New"/>
                <a:cs typeface="Courier New"/>
              </a:rPr>
              <a:t>=</a:t>
            </a:r>
            <a:r>
              <a:rPr lang="en-US" dirty="0" err="1">
                <a:latin typeface="Courier New"/>
                <a:cs typeface="Courier New"/>
              </a:rPr>
              <a:t>newThing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dirty="0">
                <a:latin typeface="Arial"/>
                <a:cs typeface="Arial"/>
              </a:rPr>
              <a:t>REST: </a:t>
            </a:r>
            <a:r>
              <a:rPr lang="en-US" dirty="0" err="1">
                <a:latin typeface="Courier New"/>
                <a:cs typeface="Courier New"/>
              </a:rPr>
              <a:t>foo.com</a:t>
            </a:r>
            <a:r>
              <a:rPr lang="en-US" dirty="0">
                <a:latin typeface="Courier New"/>
                <a:cs typeface="Courier New"/>
              </a:rPr>
              <a:t>/thing/ </a:t>
            </a:r>
            <a:r>
              <a:rPr lang="en-US" sz="1600" dirty="0">
                <a:latin typeface="Arial"/>
                <a:cs typeface="Arial"/>
              </a:rPr>
              <a:t>(w/ POST method)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52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HATEOAS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839200" cy="1981200"/>
          </a:xfrm>
        </p:spPr>
        <p:txBody>
          <a:bodyPr/>
          <a:lstStyle/>
          <a:p>
            <a:r>
              <a:rPr lang="en-US" sz="2000" dirty="0" smtClean="0"/>
              <a:t>HATEOAS =</a:t>
            </a:r>
            <a:r>
              <a:rPr lang="en-US" sz="2000" dirty="0"/>
              <a:t>= Hypermedia as the Engine of Application State</a:t>
            </a:r>
            <a:endParaRPr lang="en-US" sz="2000" dirty="0" smtClean="0"/>
          </a:p>
          <a:p>
            <a:pPr lvl="1"/>
            <a:r>
              <a:rPr lang="en-US" sz="2000" dirty="0" smtClean="0">
                <a:hlinkClick r:id="rId3"/>
              </a:rPr>
              <a:t>https://en.wikipedia.org/wiki/HATEOAS</a:t>
            </a:r>
            <a:endParaRPr lang="en-US" sz="2000" dirty="0" smtClean="0"/>
          </a:p>
          <a:p>
            <a:pPr lvl="1"/>
            <a:r>
              <a:rPr lang="en-US" sz="2000" dirty="0" smtClean="0"/>
              <a:t>response provides transitions to other states: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895600"/>
            <a:ext cx="7849550" cy="3416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/>
                <a:cs typeface="Courier New"/>
              </a:rPr>
              <a:t>GET /accounts/12345 HTTP/1.1</a:t>
            </a:r>
          </a:p>
          <a:p>
            <a:r>
              <a:rPr lang="en-US" sz="1200" dirty="0">
                <a:latin typeface="Courier New"/>
                <a:cs typeface="Courier New"/>
              </a:rPr>
              <a:t>Host: 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Accept: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...</a:t>
            </a:r>
          </a:p>
          <a:p>
            <a:r>
              <a:rPr lang="en-US" sz="1200" dirty="0">
                <a:latin typeface="Courier New"/>
                <a:cs typeface="Courier New"/>
              </a:rPr>
              <a:t>HTTP/1.1 200 OK</a:t>
            </a:r>
          </a:p>
          <a:p>
            <a:r>
              <a:rPr lang="en-US" sz="1200" dirty="0">
                <a:latin typeface="Courier New"/>
                <a:cs typeface="Courier New"/>
              </a:rPr>
              <a:t>Content-Type: application/xml</a:t>
            </a:r>
          </a:p>
          <a:p>
            <a:r>
              <a:rPr lang="en-US" sz="1200" dirty="0">
                <a:latin typeface="Courier New"/>
                <a:cs typeface="Courier New"/>
              </a:rPr>
              <a:t>Content-Length: ...</a:t>
            </a: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&lt;?xml version="1.0"?&gt;</a:t>
            </a:r>
          </a:p>
          <a:p>
            <a:r>
              <a:rPr lang="en-US" sz="1200" dirty="0">
                <a:latin typeface="Courier New"/>
                <a:cs typeface="Courier New"/>
              </a:rPr>
              <a:t>&lt;account&gt;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&gt;12345&lt;/</a:t>
            </a:r>
            <a:r>
              <a:rPr lang="en-US" sz="1200" dirty="0" err="1">
                <a:latin typeface="Courier New"/>
                <a:cs typeface="Courier New"/>
              </a:rPr>
              <a:t>account_number</a:t>
            </a:r>
            <a:r>
              <a:rPr lang="en-US" sz="1200" dirty="0">
                <a:latin typeface="Courier New"/>
                <a:cs typeface="Courier New"/>
              </a:rPr>
              <a:t>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&lt;balance currency="</a:t>
            </a:r>
            <a:r>
              <a:rPr lang="en-US" sz="1200" dirty="0" err="1">
                <a:latin typeface="Courier New"/>
                <a:cs typeface="Courier New"/>
              </a:rPr>
              <a:t>usd</a:t>
            </a:r>
            <a:r>
              <a:rPr lang="en-US" sz="1200" dirty="0">
                <a:latin typeface="Courier New"/>
                <a:cs typeface="Courier New"/>
              </a:rPr>
              <a:t>"&gt;100.00&lt;/balance&gt;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="deposit"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/accounts/12345/deposit"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="withdraw"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/accounts/12345/withdraw" /&gt; 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="transfer"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/accounts/12345/transfer" /&gt;</a:t>
            </a:r>
          </a:p>
          <a:p>
            <a:r>
              <a:rPr lang="en-US" sz="1200" dirty="0">
                <a:latin typeface="Courier New"/>
                <a:cs typeface="Courier New"/>
              </a:rPr>
              <a:t>    &lt;link </a:t>
            </a:r>
            <a:r>
              <a:rPr lang="en-US" sz="1200" dirty="0" err="1">
                <a:latin typeface="Courier New"/>
                <a:cs typeface="Courier New"/>
              </a:rPr>
              <a:t>rel</a:t>
            </a:r>
            <a:r>
              <a:rPr lang="en-US" sz="1200" dirty="0">
                <a:latin typeface="Courier New"/>
                <a:cs typeface="Courier New"/>
              </a:rPr>
              <a:t>="close"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="https://</a:t>
            </a:r>
            <a:r>
              <a:rPr lang="en-US" sz="1200" dirty="0" err="1">
                <a:latin typeface="Courier New"/>
                <a:cs typeface="Courier New"/>
              </a:rPr>
              <a:t>bank.example.com</a:t>
            </a:r>
            <a:r>
              <a:rPr lang="en-US" sz="1200" dirty="0">
                <a:latin typeface="Courier New"/>
                <a:cs typeface="Courier New"/>
              </a:rPr>
              <a:t>/accounts/12345/close" /&gt;</a:t>
            </a:r>
          </a:p>
          <a:p>
            <a:r>
              <a:rPr lang="en-US" sz="1200" dirty="0">
                <a:latin typeface="Courier New"/>
                <a:cs typeface="Courier New"/>
              </a:rPr>
              <a:t>&lt;/account&gt;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" y="6324600"/>
            <a:ext cx="7886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/>
                <a:cs typeface="Arial"/>
              </a:rPr>
              <a:t>see: </a:t>
            </a:r>
            <a:r>
              <a:rPr lang="en-US" sz="1600" dirty="0" smtClean="0">
                <a:latin typeface="Arial"/>
                <a:cs typeface="Arial"/>
                <a:hlinkClick r:id="rId4"/>
              </a:rPr>
              <a:t>http://ws-dl.blogspot.com/2013/11/2013-11-19-rest-hateoas-and-follow-your.html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605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/>
          </a:p>
        </p:txBody>
      </p:sp>
      <p:sp>
        <p:nvSpPr>
          <p:cNvPr id="112643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12644" name="Rectangle 16"/>
          <p:cNvSpPr>
            <a:spLocks noChangeArrowheads="1"/>
          </p:cNvSpPr>
          <p:nvPr/>
        </p:nvSpPr>
        <p:spPr bwMode="auto">
          <a:xfrm>
            <a:off x="0" y="554355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sz="2400">
                <a:solidFill>
                  <a:srgbClr val="000000"/>
                </a:solidFill>
                <a:latin typeface="Calibri" charset="0"/>
              </a:rPr>
              <a:t> </a:t>
            </a:r>
          </a:p>
        </p:txBody>
      </p:sp>
      <p:pic>
        <p:nvPicPr>
          <p:cNvPr id="1126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108" y="1905000"/>
            <a:ext cx="3655849" cy="365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Title 1"/>
          <p:cNvSpPr txBox="1">
            <a:spLocks/>
          </p:cNvSpPr>
          <p:nvPr/>
        </p:nvSpPr>
        <p:spPr bwMode="auto">
          <a:xfrm>
            <a:off x="0" y="188913"/>
            <a:ext cx="91440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3600" dirty="0">
                <a:solidFill>
                  <a:srgbClr val="000000"/>
                </a:solidFill>
              </a:rPr>
              <a:t>Memento: Time Travel for the Web</a:t>
            </a:r>
            <a:endParaRPr lang="en-US" sz="3600" dirty="0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0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odu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3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odu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2791" y="6267804"/>
            <a:ext cx="529127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/>
                <a:cs typeface="Arial"/>
                <a:hlinkClick r:id="rId3"/>
              </a:rPr>
              <a:t>http://web.archive.org/web/*/http://</a:t>
            </a:r>
            <a:r>
              <a:rPr lang="en-US" dirty="0" smtClean="0">
                <a:latin typeface="Arial"/>
                <a:cs typeface="Arial"/>
                <a:hlinkClick r:id="rId3"/>
              </a:rPr>
              <a:t>www.odu.edu/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sz="1400" dirty="0" smtClean="0">
                <a:latin typeface="Arial"/>
                <a:cs typeface="Arial"/>
              </a:rPr>
              <a:t>also: </a:t>
            </a:r>
            <a:r>
              <a:rPr lang="en-US" sz="1400" dirty="0" smtClean="0">
                <a:latin typeface="Arial"/>
                <a:cs typeface="Arial"/>
                <a:hlinkClick r:id="rId4"/>
              </a:rPr>
              <a:t>http://whatdiditlooklike.mementoweb.org/tagged/odu.edu</a:t>
            </a:r>
            <a:r>
              <a:rPr lang="en-US" sz="1400" dirty="0" smtClean="0">
                <a:latin typeface="Arial"/>
                <a:cs typeface="Arial"/>
              </a:rPr>
              <a:t>   </a:t>
            </a:r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095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“Would other students benefit from seeing this Q and correspond A?”</a:t>
            </a:r>
          </a:p>
          <a:p>
            <a:pPr lvl="1"/>
            <a:r>
              <a:rPr lang="en-US" dirty="0" smtClean="0"/>
              <a:t>If yes, then send to the class email list</a:t>
            </a:r>
          </a:p>
          <a:p>
            <a:r>
              <a:rPr lang="en-US" dirty="0" smtClean="0"/>
              <a:t>“Does the subject of this email pertain only to me and my personal situation?”</a:t>
            </a:r>
          </a:p>
          <a:p>
            <a:pPr lvl="1"/>
            <a:r>
              <a:rPr lang="en-US" dirty="0" smtClean="0"/>
              <a:t>If yes, then send only to </a:t>
            </a:r>
            <a:r>
              <a:rPr lang="en-US" dirty="0" err="1" smtClean="0"/>
              <a:t>MLN@cs.odu.edu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10103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du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4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du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0"/>
            <a:ext cx="857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48658" y="2670865"/>
            <a:ext cx="26990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what was here?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we’ll likely never know…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92999" y="3374546"/>
            <a:ext cx="4382861" cy="3483454"/>
            <a:chOff x="636904" y="3317196"/>
            <a:chExt cx="4382861" cy="3483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904" y="3317196"/>
              <a:ext cx="4382861" cy="306233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272525" y="6431318"/>
              <a:ext cx="3148293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rial"/>
                  <a:cs typeface="Arial"/>
                </a:rPr>
                <a:t>(ok, </a:t>
              </a:r>
              <a:r>
                <a:rPr lang="en-US" dirty="0" err="1" smtClean="0">
                  <a:latin typeface="Arial"/>
                  <a:cs typeface="Arial"/>
                </a:rPr>
                <a:t>xkcd</a:t>
              </a:r>
              <a:r>
                <a:rPr lang="en-US" dirty="0" smtClean="0">
                  <a:latin typeface="Arial"/>
                  <a:cs typeface="Arial"/>
                </a:rPr>
                <a:t> gives us an idea…)</a:t>
              </a:r>
              <a:endParaRPr lang="en-US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noFill/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wants to make it easy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to access the Web of the Past.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50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1509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24CBFD6B-A0CA-F64D-824B-586B69ACD0F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52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07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Memento achieves this by technically integrating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the present Web and the past Web, by introducing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uniform version access capability for the Web.</a:t>
            </a:r>
          </a:p>
          <a:p>
            <a:pPr marL="342900" indent="-342900" algn="r"/>
            <a:endParaRPr lang="en-US" sz="2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556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23557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3DBE294-BBDD-1544-A1F7-4D65B60D3B5E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53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0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version access approach: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distributed: versions may exist on several servers;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Uses </a:t>
            </a:r>
            <a:r>
              <a:rPr lang="en-US" sz="2400" b="0" dirty="0" err="1">
                <a:solidFill>
                  <a:schemeClr val="tx1"/>
                </a:solidFill>
                <a:latin typeface="Arial"/>
                <a:cs typeface="Arial"/>
              </a:rPr>
              <a:t>datetime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 as a global version indicator;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Is based on the primitives of the Web: resource, resource state, representation, content negotiation,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5844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5845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6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A4BF2BDE-94BF-644D-AF6D-5B9717786B59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54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6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609600" y="2057400"/>
            <a:ext cx="7924800" cy="2743200"/>
          </a:xfrm>
          <a:prstGeom prst="rect">
            <a:avLst/>
          </a:prstGeom>
          <a:solidFill>
            <a:srgbClr val="FFFFFF"/>
          </a:solidFill>
          <a:ln w="9525">
            <a:solidFill>
              <a:srgbClr val="BBE0E3"/>
            </a:solidFill>
            <a:miter lim="800000"/>
            <a:headEnd/>
            <a:tailEnd/>
          </a:ln>
        </p:spPr>
        <p:txBody>
          <a:bodyPr tIns="27432" bIns="27432" anchor="ctr"/>
          <a:lstStyle/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Since 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access approach is distributed,</a:t>
            </a: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and is based on Web primitives, it scales like the Web.</a:t>
            </a:r>
          </a:p>
        </p:txBody>
      </p:sp>
      <p:sp>
        <p:nvSpPr>
          <p:cNvPr id="37892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sp>
        <p:nvSpPr>
          <p:cNvPr id="37893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B16237B9-3D5B-DD48-9EF2-AE2D632B6246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55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7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4572000" y="0"/>
            <a:ext cx="4572000" cy="6096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/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/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Memento</a:t>
            </a:r>
            <a:r>
              <a:rPr lang="en-US" sz="2400" dirty="0" smtClean="0">
                <a:latin typeface="Arial"/>
                <a:cs typeface="Arial"/>
              </a:rPr>
              <a:t>’</a:t>
            </a:r>
            <a:r>
              <a:rPr lang="en-US" sz="2400" b="0" dirty="0" smtClean="0">
                <a:solidFill>
                  <a:schemeClr val="tx1"/>
                </a:solidFill>
                <a:latin typeface="Arial"/>
                <a:cs typeface="Arial"/>
              </a:rPr>
              <a:t>s </a:t>
            </a: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core components:</a:t>
            </a:r>
          </a:p>
          <a:p>
            <a:pPr marL="342900" indent="-342900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Ability to speak about a resource as it existed in the past;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present and past: link and content negotiation;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Arial"/>
                <a:cs typeface="Arial"/>
              </a:rPr>
              <a:t>A bridge between past and present: link.</a:t>
            </a: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eaLnBrk="0" hangingPunct="0">
              <a:buFont typeface="Arial" charset="0"/>
              <a:buChar char="•"/>
            </a:pPr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 algn="ctr" eaLnBrk="0" hangingPunct="0"/>
            <a:endParaRPr lang="en-US" sz="24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9940" name="Rectangle 7"/>
          <p:cNvSpPr>
            <a:spLocks noChangeArrowheads="1"/>
          </p:cNvSpPr>
          <p:nvPr/>
        </p:nvSpPr>
        <p:spPr bwMode="auto">
          <a:xfrm>
            <a:off x="3810000" y="1905000"/>
            <a:ext cx="533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20000"/>
              </a:spcBef>
            </a:pPr>
            <a:endParaRPr lang="en-US"/>
          </a:p>
        </p:txBody>
      </p:sp>
      <p:pic>
        <p:nvPicPr>
          <p:cNvPr id="39941" name="Picture 15" descr="logo_bw_withline_withscratch_tri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Slide Number Placeholder 11"/>
          <p:cNvSpPr txBox="1">
            <a:spLocks/>
          </p:cNvSpPr>
          <p:nvPr/>
        </p:nvSpPr>
        <p:spPr bwMode="auto">
          <a:xfrm>
            <a:off x="4876800" y="63404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32B83232-6F2F-364B-9E62-32CC95E70CDC}" type="slidenum">
              <a:rPr lang="en-US" sz="1400" b="0">
                <a:solidFill>
                  <a:srgbClr val="000000"/>
                </a:solidFill>
              </a:rPr>
              <a:pPr algn="ctr" eaLnBrk="1" hangingPunct="1"/>
              <a:t>56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33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4690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4706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4707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4572000" y="3795713"/>
            <a:ext cx="3505200" cy="1757362"/>
            <a:chOff x="2880" y="2391"/>
            <a:chExt cx="2208" cy="1107"/>
          </a:xfrm>
        </p:grpSpPr>
        <p:grpSp>
          <p:nvGrpSpPr>
            <p:cNvPr id="114701" name="Group 16"/>
            <p:cNvGrpSpPr>
              <a:grpSpLocks/>
            </p:cNvGrpSpPr>
            <p:nvPr/>
          </p:nvGrpSpPr>
          <p:grpSpPr bwMode="auto">
            <a:xfrm>
              <a:off x="3696" y="2743"/>
              <a:ext cx="1392" cy="755"/>
              <a:chOff x="3024" y="2407"/>
              <a:chExt cx="1392" cy="755"/>
            </a:xfrm>
          </p:grpSpPr>
          <p:sp>
            <p:nvSpPr>
              <p:cNvPr id="114704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5" name="Text Box 18"/>
              <p:cNvSpPr txBox="1">
                <a:spLocks noChangeArrowheads="1"/>
              </p:cNvSpPr>
              <p:nvPr/>
            </p:nvSpPr>
            <p:spPr bwMode="auto">
              <a:xfrm>
                <a:off x="3229" y="2678"/>
                <a:ext cx="98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702" name="Text Box 19"/>
            <p:cNvSpPr txBox="1">
              <a:spLocks noChangeArrowheads="1"/>
            </p:cNvSpPr>
            <p:nvPr/>
          </p:nvSpPr>
          <p:spPr bwMode="auto">
            <a:xfrm>
              <a:off x="3120" y="2592"/>
              <a:ext cx="7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703" name="AutoShape 20"/>
            <p:cNvCxnSpPr>
              <a:cxnSpLocks noChangeShapeType="1"/>
              <a:stCxn id="114704" idx="1"/>
              <a:endCxn id="114706" idx="4"/>
            </p:cNvCxnSpPr>
            <p:nvPr/>
          </p:nvCxnSpPr>
          <p:spPr bwMode="auto">
            <a:xfrm rot="10800000">
              <a:off x="2880" y="2391"/>
              <a:ext cx="816" cy="729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4696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4699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4700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4697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4698" name="AutoShape 22"/>
            <p:cNvCxnSpPr>
              <a:cxnSpLocks noChangeShapeType="1"/>
              <a:stCxn id="114707" idx="1"/>
              <a:endCxn id="114700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2514600" y="1720850"/>
            <a:ext cx="4457700" cy="3003550"/>
            <a:chOff x="2514600" y="1720850"/>
            <a:chExt cx="4457700" cy="3003550"/>
          </a:xfrm>
        </p:grpSpPr>
        <p:cxnSp>
          <p:nvCxnSpPr>
            <p:cNvPr id="114694" name="Elbow Connector 32"/>
            <p:cNvCxnSpPr>
              <a:cxnSpLocks noChangeShapeType="1"/>
              <a:stCxn id="114699" idx="0"/>
              <a:endCxn id="114704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4695" name="Text Box 19"/>
            <p:cNvSpPr txBox="1">
              <a:spLocks noChangeArrowheads="1"/>
            </p:cNvSpPr>
            <p:nvPr/>
          </p:nvSpPr>
          <p:spPr bwMode="auto">
            <a:xfrm>
              <a:off x="3935413" y="1720850"/>
              <a:ext cx="1277937" cy="3460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22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2514600" y="1719263"/>
            <a:ext cx="5389563" cy="3708400"/>
            <a:chOff x="2514600" y="1718846"/>
            <a:chExt cx="5389000" cy="3708231"/>
          </a:xfrm>
        </p:grpSpPr>
        <p:cxnSp>
          <p:nvCxnSpPr>
            <p:cNvPr id="116760" name="Shape 35"/>
            <p:cNvCxnSpPr>
              <a:cxnSpLocks noChangeShapeType="1"/>
            </p:cNvCxnSpPr>
            <p:nvPr/>
          </p:nvCxnSpPr>
          <p:spPr bwMode="auto">
            <a:xfrm>
              <a:off x="6400800" y="1905000"/>
              <a:ext cx="1502800" cy="3522077"/>
            </a:xfrm>
            <a:prstGeom prst="bentConnector2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61" name="Elbow Connector 32"/>
            <p:cNvCxnSpPr>
              <a:cxnSpLocks noChangeShapeType="1"/>
              <a:stCxn id="116756" idx="0"/>
              <a:endCxn id="116751" idx="0"/>
            </p:cNvCxnSpPr>
            <p:nvPr/>
          </p:nvCxnSpPr>
          <p:spPr bwMode="auto">
            <a:xfrm rot="16200000" flipH="1">
              <a:off x="3448050" y="1200150"/>
              <a:ext cx="2590800" cy="4457700"/>
            </a:xfrm>
            <a:prstGeom prst="bentConnector3">
              <a:avLst>
                <a:gd name="adj1" fmla="val -88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6762" name="Text Box 19"/>
            <p:cNvSpPr txBox="1">
              <a:spLocks noChangeArrowheads="1"/>
            </p:cNvSpPr>
            <p:nvPr/>
          </p:nvSpPr>
          <p:spPr bwMode="auto">
            <a:xfrm>
              <a:off x="2973340" y="1718846"/>
              <a:ext cx="1277804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dereference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  <p:sp>
          <p:nvSpPr>
            <p:cNvPr id="116763" name="Text Box 19"/>
            <p:cNvSpPr txBox="1">
              <a:spLocks noChangeArrowheads="1"/>
            </p:cNvSpPr>
            <p:nvPr/>
          </p:nvSpPr>
          <p:spPr bwMode="auto">
            <a:xfrm>
              <a:off x="4446386" y="1718846"/>
              <a:ext cx="1911150" cy="34605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>
                  <a:solidFill>
                    <a:srgbClr val="FF0000"/>
                  </a:solidFill>
                </a:rPr>
                <a:t>content negotiation</a:t>
              </a:r>
              <a:endParaRPr lang="en-US" sz="7200" b="1">
                <a:solidFill>
                  <a:srgbClr val="FF0000"/>
                </a:solidFill>
              </a:endParaRPr>
            </a:p>
          </p:txBody>
        </p:sp>
      </p:grpSp>
      <p:sp>
        <p:nvSpPr>
          <p:cNvPr id="1167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W3C Web Architecture: Resource – URI - Representation</a:t>
            </a:r>
          </a:p>
        </p:txBody>
      </p:sp>
      <p:grpSp>
        <p:nvGrpSpPr>
          <p:cNvPr id="116739" name="Group 3"/>
          <p:cNvGrpSpPr>
            <a:grpSpLocks/>
          </p:cNvGrpSpPr>
          <p:nvPr/>
        </p:nvGrpSpPr>
        <p:grpSpPr bwMode="auto">
          <a:xfrm>
            <a:off x="3962400" y="2579688"/>
            <a:ext cx="1219200" cy="1655762"/>
            <a:chOff x="1392" y="1289"/>
            <a:chExt cx="768" cy="1043"/>
          </a:xfrm>
        </p:grpSpPr>
        <p:sp>
          <p:nvSpPr>
            <p:cNvPr id="116758" name="Oval 4"/>
            <p:cNvSpPr>
              <a:spLocks noChangeArrowheads="1"/>
            </p:cNvSpPr>
            <p:nvPr/>
          </p:nvSpPr>
          <p:spPr bwMode="auto">
            <a:xfrm>
              <a:off x="1392" y="1289"/>
              <a:ext cx="768" cy="1043"/>
            </a:xfrm>
            <a:prstGeom prst="ellipse">
              <a:avLst/>
            </a:prstGeom>
            <a:solidFill>
              <a:srgbClr val="67CCCC"/>
            </a:solidFill>
            <a:ln w="9525">
              <a:solidFill>
                <a:srgbClr val="67CCCC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endParaRPr lang="en-US" sz="7200" b="1">
                <a:solidFill>
                  <a:schemeClr val="bg1"/>
                </a:solidFill>
              </a:endParaRPr>
            </a:p>
          </p:txBody>
        </p:sp>
        <p:sp>
          <p:nvSpPr>
            <p:cNvPr id="116759" name="Text Box 5"/>
            <p:cNvSpPr txBox="1">
              <a:spLocks noChangeArrowheads="1"/>
            </p:cNvSpPr>
            <p:nvPr/>
          </p:nvSpPr>
          <p:spPr bwMode="auto">
            <a:xfrm>
              <a:off x="1410" y="1695"/>
              <a:ext cx="7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/>
                <a:t>Resource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6740" name="Group 30"/>
          <p:cNvGrpSpPr>
            <a:grpSpLocks/>
          </p:cNvGrpSpPr>
          <p:nvPr/>
        </p:nvGrpSpPr>
        <p:grpSpPr bwMode="auto">
          <a:xfrm>
            <a:off x="2057400" y="1725613"/>
            <a:ext cx="1933575" cy="1682750"/>
            <a:chOff x="2057400" y="1725612"/>
            <a:chExt cx="1933575" cy="1682751"/>
          </a:xfrm>
        </p:grpSpPr>
        <p:grpSp>
          <p:nvGrpSpPr>
            <p:cNvPr id="116753" name="Group 6"/>
            <p:cNvGrpSpPr>
              <a:grpSpLocks/>
            </p:cNvGrpSpPr>
            <p:nvPr/>
          </p:nvGrpSpPr>
          <p:grpSpPr bwMode="auto">
            <a:xfrm>
              <a:off x="2057400" y="1725612"/>
              <a:ext cx="914400" cy="1198564"/>
              <a:chOff x="480" y="597"/>
              <a:chExt cx="576" cy="755"/>
            </a:xfrm>
          </p:grpSpPr>
          <p:sp>
            <p:nvSpPr>
              <p:cNvPr id="116756" name="Rectangle 7"/>
              <p:cNvSpPr>
                <a:spLocks noChangeArrowheads="1"/>
              </p:cNvSpPr>
              <p:nvPr/>
            </p:nvSpPr>
            <p:spPr bwMode="auto">
              <a:xfrm>
                <a:off x="480" y="597"/>
                <a:ext cx="576" cy="755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57" name="Text Box 8"/>
              <p:cNvSpPr txBox="1">
                <a:spLocks noChangeArrowheads="1"/>
              </p:cNvSpPr>
              <p:nvPr/>
            </p:nvSpPr>
            <p:spPr bwMode="auto">
              <a:xfrm>
                <a:off x="528" y="858"/>
                <a:ext cx="528" cy="237"/>
              </a:xfrm>
              <a:prstGeom prst="rect">
                <a:avLst/>
              </a:prstGeom>
              <a:solidFill>
                <a:srgbClr val="78E691"/>
              </a:solidFill>
              <a:ln w="9525">
                <a:solidFill>
                  <a:srgbClr val="78E69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800"/>
                  <a:t>URI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54" name="Text Box 21"/>
            <p:cNvSpPr txBox="1">
              <a:spLocks noChangeArrowheads="1"/>
            </p:cNvSpPr>
            <p:nvPr/>
          </p:nvSpPr>
          <p:spPr bwMode="auto">
            <a:xfrm>
              <a:off x="2970213" y="2743200"/>
              <a:ext cx="9969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Identifies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55" name="AutoShape 22"/>
            <p:cNvCxnSpPr>
              <a:cxnSpLocks noChangeShapeType="1"/>
              <a:stCxn id="116759" idx="1"/>
              <a:endCxn id="116757" idx="2"/>
            </p:cNvCxnSpPr>
            <p:nvPr/>
          </p:nvCxnSpPr>
          <p:spPr bwMode="auto">
            <a:xfrm rot="10800000">
              <a:off x="2552700" y="2516188"/>
              <a:ext cx="1438275" cy="892175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4572000" y="3795713"/>
            <a:ext cx="4419600" cy="2443162"/>
            <a:chOff x="4572000" y="3795713"/>
            <a:chExt cx="4419600" cy="2443162"/>
          </a:xfrm>
        </p:grpSpPr>
        <p:grpSp>
          <p:nvGrpSpPr>
            <p:cNvPr id="116742" name="Group 15"/>
            <p:cNvGrpSpPr>
              <a:grpSpLocks/>
            </p:cNvGrpSpPr>
            <p:nvPr/>
          </p:nvGrpSpPr>
          <p:grpSpPr bwMode="auto">
            <a:xfrm>
              <a:off x="4572000" y="3795713"/>
              <a:ext cx="3505200" cy="1757362"/>
              <a:chOff x="2880" y="2391"/>
              <a:chExt cx="2208" cy="1107"/>
            </a:xfrm>
          </p:grpSpPr>
          <p:grpSp>
            <p:nvGrpSpPr>
              <p:cNvPr id="116748" name="Group 16"/>
              <p:cNvGrpSpPr>
                <a:grpSpLocks/>
              </p:cNvGrpSpPr>
              <p:nvPr/>
            </p:nvGrpSpPr>
            <p:grpSpPr bwMode="auto">
              <a:xfrm>
                <a:off x="3696" y="2743"/>
                <a:ext cx="1392" cy="755"/>
                <a:chOff x="3024" y="2407"/>
                <a:chExt cx="1392" cy="755"/>
              </a:xfrm>
            </p:grpSpPr>
            <p:sp>
              <p:nvSpPr>
                <p:cNvPr id="116751" name="Rectangle 17"/>
                <p:cNvSpPr>
                  <a:spLocks noChangeArrowheads="1"/>
                </p:cNvSpPr>
                <p:nvPr/>
              </p:nvSpPr>
              <p:spPr bwMode="auto">
                <a:xfrm>
                  <a:off x="3024" y="2407"/>
                  <a:ext cx="1392" cy="755"/>
                </a:xfrm>
                <a:prstGeom prst="rect">
                  <a:avLst/>
                </a:prstGeom>
                <a:solidFill>
                  <a:srgbClr val="E3E3E3"/>
                </a:solidFill>
                <a:ln w="9525">
                  <a:solidFill>
                    <a:srgbClr val="E3E3E3"/>
                  </a:solidFill>
                  <a:miter lim="800000"/>
                  <a:headEnd/>
                  <a:tailEnd/>
                </a:ln>
              </p:spPr>
              <p:txBody>
                <a:bodyPr anchor="ctr">
                  <a:spAutoFit/>
                </a:bodyPr>
                <a:lstStyle/>
                <a:p>
                  <a:pPr algn="ctr"/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7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3175" y="2678"/>
                  <a:ext cx="1091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eaLnBrk="1" hangingPunct="1"/>
                  <a:r>
                    <a:rPr lang="en-US" sz="1600"/>
                    <a:t>Representation 1</a:t>
                  </a:r>
                  <a:endParaRPr lang="en-US" sz="7200" b="1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16749" name="Text Box 19"/>
              <p:cNvSpPr txBox="1">
                <a:spLocks noChangeArrowheads="1"/>
              </p:cNvSpPr>
              <p:nvPr/>
            </p:nvSpPr>
            <p:spPr bwMode="auto">
              <a:xfrm>
                <a:off x="3120" y="2592"/>
                <a:ext cx="77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Represents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6750" name="AutoShape 20"/>
              <p:cNvCxnSpPr>
                <a:cxnSpLocks noChangeShapeType="1"/>
                <a:stCxn id="116751" idx="1"/>
                <a:endCxn id="116758" idx="4"/>
              </p:cNvCxnSpPr>
              <p:nvPr/>
            </p:nvCxnSpPr>
            <p:spPr bwMode="auto">
              <a:xfrm rot="10800000">
                <a:off x="2880" y="2391"/>
                <a:ext cx="816" cy="729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6743" name="Group 16"/>
            <p:cNvGrpSpPr>
              <a:grpSpLocks/>
            </p:cNvGrpSpPr>
            <p:nvPr/>
          </p:nvGrpSpPr>
          <p:grpSpPr bwMode="auto">
            <a:xfrm>
              <a:off x="6781800" y="5040312"/>
              <a:ext cx="2209800" cy="1198563"/>
              <a:chOff x="3024" y="2407"/>
              <a:chExt cx="1392" cy="755"/>
            </a:xfrm>
          </p:grpSpPr>
          <p:sp>
            <p:nvSpPr>
              <p:cNvPr id="116746" name="Rectangle 17"/>
              <p:cNvSpPr>
                <a:spLocks noChangeArrowheads="1"/>
              </p:cNvSpPr>
              <p:nvPr/>
            </p:nvSpPr>
            <p:spPr bwMode="auto">
              <a:xfrm>
                <a:off x="3024" y="2407"/>
                <a:ext cx="1392" cy="755"/>
              </a:xfrm>
              <a:prstGeom prst="rect">
                <a:avLst/>
              </a:prstGeom>
              <a:solidFill>
                <a:srgbClr val="E3E3E3"/>
              </a:solidFill>
              <a:ln w="9525">
                <a:solidFill>
                  <a:srgbClr val="E3E3E3"/>
                </a:solidFill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/>
                <a:endParaRPr lang="en-US" sz="7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16747" name="Text Box 18"/>
              <p:cNvSpPr txBox="1">
                <a:spLocks noChangeArrowheads="1"/>
              </p:cNvSpPr>
              <p:nvPr/>
            </p:nvSpPr>
            <p:spPr bwMode="auto">
              <a:xfrm>
                <a:off x="3175" y="2678"/>
                <a:ext cx="109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eaLnBrk="1" hangingPunct="1"/>
                <a:r>
                  <a:rPr lang="en-US" sz="1600"/>
                  <a:t>Representation 2</a:t>
                </a:r>
                <a:endParaRPr lang="en-US" sz="72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16744" name="Text Box 19"/>
            <p:cNvSpPr txBox="1">
              <a:spLocks noChangeArrowheads="1"/>
            </p:cNvSpPr>
            <p:nvPr/>
          </p:nvSpPr>
          <p:spPr bwMode="auto">
            <a:xfrm>
              <a:off x="4953000" y="5486400"/>
              <a:ext cx="12239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00"/>
                <a:t>Represents</a:t>
              </a:r>
              <a:endParaRPr lang="en-US" sz="7200" b="1">
                <a:solidFill>
                  <a:schemeClr val="bg1"/>
                </a:solidFill>
              </a:endParaRPr>
            </a:p>
          </p:txBody>
        </p:sp>
        <p:cxnSp>
          <p:nvCxnSpPr>
            <p:cNvPr id="116745" name="AutoShape 20"/>
            <p:cNvCxnSpPr>
              <a:cxnSpLocks noChangeShapeType="1"/>
              <a:stCxn id="116746" idx="1"/>
              <a:endCxn id="116758" idx="4"/>
            </p:cNvCxnSpPr>
            <p:nvPr/>
          </p:nvCxnSpPr>
          <p:spPr bwMode="auto">
            <a:xfrm rot="10800000">
              <a:off x="4572000" y="3795714"/>
              <a:ext cx="2209800" cy="1843087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2183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Resources</a:t>
            </a:r>
          </a:p>
        </p:txBody>
      </p:sp>
      <p:pic>
        <p:nvPicPr>
          <p:cNvPr id="118786" name="Content Placeholder 3" descr="web_time_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348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student will do:	</a:t>
            </a:r>
          </a:p>
          <a:p>
            <a:pPr lvl="1"/>
            <a:r>
              <a:rPr lang="en-US" dirty="0" smtClean="0"/>
              <a:t>2 </a:t>
            </a:r>
            <a:r>
              <a:rPr lang="en-US" dirty="0" smtClean="0"/>
              <a:t>reviews of published papers </a:t>
            </a:r>
          </a:p>
          <a:p>
            <a:pPr lvl="1"/>
            <a:r>
              <a:rPr lang="en-US" dirty="0" smtClean="0"/>
              <a:t>2 </a:t>
            </a:r>
            <a:r>
              <a:rPr lang="en-US" dirty="0" smtClean="0"/>
              <a:t>demos / analysis / original work</a:t>
            </a:r>
          </a:p>
          <a:p>
            <a:r>
              <a:rPr lang="en-US" dirty="0" smtClean="0"/>
              <a:t>All will be presented in class, assignments &amp; schedule TBD</a:t>
            </a:r>
          </a:p>
          <a:p>
            <a:pPr lvl="1"/>
            <a:r>
              <a:rPr lang="en-US" dirty="0" smtClean="0"/>
              <a:t>Likely </a:t>
            </a:r>
            <a:r>
              <a:rPr lang="en-US" dirty="0" smtClean="0"/>
              <a:t>four/day</a:t>
            </a:r>
            <a:r>
              <a:rPr lang="en-US" dirty="0" smtClean="0"/>
              <a:t>, with a target of ~30 minutes each</a:t>
            </a:r>
          </a:p>
          <a:p>
            <a:r>
              <a:rPr lang="en-US" dirty="0" smtClean="0"/>
              <a:t>Submission (before class!):</a:t>
            </a:r>
          </a:p>
          <a:p>
            <a:pPr lvl="1"/>
            <a:r>
              <a:rPr lang="en-US" dirty="0" smtClean="0"/>
              <a:t>Issue a pull request to my </a:t>
            </a:r>
            <a:r>
              <a:rPr lang="en-US" dirty="0" err="1" smtClean="0"/>
              <a:t>GitHub</a:t>
            </a:r>
            <a:r>
              <a:rPr lang="en-US" dirty="0" smtClean="0"/>
              <a:t> repo</a:t>
            </a:r>
          </a:p>
          <a:p>
            <a:pPr lvl="2"/>
            <a:r>
              <a:rPr lang="en-US" sz="1900" dirty="0">
                <a:latin typeface="Courier"/>
                <a:cs typeface="Courier"/>
              </a:rPr>
              <a:t>a</a:t>
            </a:r>
            <a:r>
              <a:rPr lang="en-US" sz="1900" dirty="0" smtClean="0">
                <a:latin typeface="Courier"/>
                <a:cs typeface="Courier"/>
              </a:rPr>
              <a:t>ssignments/your-last-name/week-</a:t>
            </a:r>
            <a:r>
              <a:rPr lang="en-US" sz="1900" dirty="0" err="1" smtClean="0">
                <a:latin typeface="Courier"/>
                <a:cs typeface="Courier"/>
              </a:rPr>
              <a:t>nn</a:t>
            </a:r>
            <a:r>
              <a:rPr lang="en-US" sz="1900" dirty="0" smtClean="0">
                <a:latin typeface="Courier"/>
                <a:cs typeface="Courier"/>
              </a:rPr>
              <a:t>-keywords/</a:t>
            </a:r>
            <a:r>
              <a:rPr lang="en-US" sz="1900" dirty="0" smtClean="0">
                <a:latin typeface="Courier"/>
                <a:cs typeface="Courier"/>
              </a:rPr>
              <a:t>*</a:t>
            </a:r>
          </a:p>
          <a:p>
            <a:pPr lvl="2"/>
            <a:r>
              <a:rPr lang="en-US" sz="1900" dirty="0" smtClean="0">
                <a:latin typeface="+mj-lt"/>
                <a:cs typeface="Courier"/>
              </a:rPr>
              <a:t>PRs are not the place for personal expression, I will reject PRs that do not follow this format</a:t>
            </a:r>
            <a:endParaRPr lang="en-US" sz="1900" dirty="0" smtClean="0">
              <a:latin typeface="+mj-lt"/>
              <a:cs typeface="Courier"/>
            </a:endParaRPr>
          </a:p>
          <a:p>
            <a:pPr lvl="1"/>
            <a:r>
              <a:rPr lang="en-US" dirty="0" smtClean="0"/>
              <a:t>Include .</a:t>
            </a:r>
            <a:r>
              <a:rPr lang="en-US" dirty="0" err="1" smtClean="0"/>
              <a:t>pdf</a:t>
            </a:r>
            <a:r>
              <a:rPr lang="en-US" dirty="0" smtClean="0"/>
              <a:t>, .</a:t>
            </a:r>
            <a:r>
              <a:rPr lang="en-US" dirty="0" err="1" smtClean="0"/>
              <a:t>ppt</a:t>
            </a:r>
            <a:r>
              <a:rPr lang="en-US" dirty="0" smtClean="0"/>
              <a:t>, .md, etc. as appropriate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71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</a:t>
            </a:r>
          </a:p>
        </p:txBody>
      </p:sp>
      <p:pic>
        <p:nvPicPr>
          <p:cNvPr id="120834" name="Content Placeholder 3" descr="web_time_1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5027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Resources have Representations that Change over Time</a:t>
            </a:r>
          </a:p>
        </p:txBody>
      </p:sp>
      <p:pic>
        <p:nvPicPr>
          <p:cNvPr id="122882" name="Content Placeholder 3" descr="web_time_2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85" r="-33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92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Only the Current Representation is Available from a Resource</a:t>
            </a:r>
          </a:p>
        </p:txBody>
      </p:sp>
      <p:pic>
        <p:nvPicPr>
          <p:cNvPr id="124930" name="Content Placeholder 3" descr="web_time_2bis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813" r="-33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1075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Old Representations are Lost Forever</a:t>
            </a:r>
          </a:p>
        </p:txBody>
      </p:sp>
      <p:pic>
        <p:nvPicPr>
          <p:cNvPr id="126978" name="Content Placeholder 6" descr="web_time_3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48" r="-13948"/>
          <a:stretch>
            <a:fillRect/>
          </a:stretch>
        </p:blipFill>
        <p:spPr>
          <a:xfrm>
            <a:off x="1371600" y="1268413"/>
            <a:ext cx="7848600" cy="4449762"/>
          </a:xfrm>
        </p:spPr>
      </p:pic>
    </p:spTree>
    <p:extLst>
      <p:ext uri="{BB962C8B-B14F-4D97-AF65-F5344CB8AC3E}">
        <p14:creationId xmlns:p14="http://schemas.microsoft.com/office/powerpoint/2010/main" val="109069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 Exist</a:t>
            </a:r>
          </a:p>
        </p:txBody>
      </p:sp>
      <p:pic>
        <p:nvPicPr>
          <p:cNvPr id="129026" name="Content Placeholder 3" descr="web_time_4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19" r="-12119"/>
          <a:stretch>
            <a:fillRect/>
          </a:stretch>
        </p:blipFill>
        <p:spPr>
          <a:xfrm>
            <a:off x="76200" y="1268413"/>
            <a:ext cx="7848600" cy="4449762"/>
          </a:xfrm>
        </p:spPr>
      </p:pic>
      <p:pic>
        <p:nvPicPr>
          <p:cNvPr id="129027" name="Picture 5" descr="web_time_4bi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2073275"/>
            <a:ext cx="130492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52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Archived Resources</a:t>
            </a:r>
          </a:p>
        </p:txBody>
      </p:sp>
      <p:sp>
        <p:nvSpPr>
          <p:cNvPr id="13107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0" y="535781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1076" name="Picture 8" descr="cnn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077" name="Picture 9" descr="wiki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33463"/>
            <a:ext cx="4191000" cy="4071937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8" name="Text Box 4"/>
          <p:cNvSpPr txBox="1">
            <a:spLocks noChangeArrowheads="1"/>
          </p:cNvSpPr>
          <p:nvPr/>
        </p:nvSpPr>
        <p:spPr bwMode="auto">
          <a:xfrm>
            <a:off x="4648200" y="5141913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79" name="Text Box 4"/>
          <p:cNvSpPr txBox="1">
            <a:spLocks noChangeArrowheads="1"/>
          </p:cNvSpPr>
          <p:nvPr/>
        </p:nvSpPr>
        <p:spPr bwMode="auto">
          <a:xfrm>
            <a:off x="128588" y="155575"/>
            <a:ext cx="28956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1080" name="Text Box 4"/>
          <p:cNvSpPr txBox="1">
            <a:spLocks noChangeArrowheads="1"/>
          </p:cNvSpPr>
          <p:nvPr/>
        </p:nvSpPr>
        <p:spPr bwMode="auto">
          <a:xfrm>
            <a:off x="6324600" y="152400"/>
            <a:ext cx="26670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1081" name="Straight Connector 15"/>
          <p:cNvCxnSpPr>
            <a:cxnSpLocks noChangeShapeType="1"/>
            <a:stCxn id="131079" idx="2"/>
          </p:cNvCxnSpPr>
          <p:nvPr/>
        </p:nvCxnSpPr>
        <p:spPr bwMode="auto">
          <a:xfrm rot="16200000" flipH="1">
            <a:off x="1633538" y="412750"/>
            <a:ext cx="546100" cy="660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2" name="Straight Connector 17"/>
          <p:cNvCxnSpPr>
            <a:cxnSpLocks noChangeShapeType="1"/>
            <a:stCxn id="131080" idx="2"/>
          </p:cNvCxnSpPr>
          <p:nvPr/>
        </p:nvCxnSpPr>
        <p:spPr bwMode="auto">
          <a:xfrm rot="5400000">
            <a:off x="6990556" y="372269"/>
            <a:ext cx="573088" cy="7620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2307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1" name="Picture 14" descr="wayback_cnn_li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2" name="Picture 11" descr="wayback_cn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2235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3125" name="Text Box 4"/>
          <p:cNvSpPr txBox="1">
            <a:spLocks noChangeArrowheads="1"/>
          </p:cNvSpPr>
          <p:nvPr/>
        </p:nvSpPr>
        <p:spPr bwMode="auto">
          <a:xfrm>
            <a:off x="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  <a:r>
              <a:rPr lang="en-US">
                <a:solidFill>
                  <a:srgbClr val="FF0000"/>
                </a:solidFill>
              </a:rPr>
              <a:t>http://www.archive.org/ </a:t>
            </a:r>
            <a:r>
              <a:rPr lang="en-US">
                <a:solidFill>
                  <a:srgbClr val="000000"/>
                </a:solidFill>
              </a:rPr>
              <a:t>and search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3126" name="Text Box 4"/>
          <p:cNvSpPr txBox="1">
            <a:spLocks noChangeArrowheads="1"/>
          </p:cNvSpPr>
          <p:nvPr/>
        </p:nvSpPr>
        <p:spPr bwMode="auto">
          <a:xfrm>
            <a:off x="4648200" y="534352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On</a:t>
            </a:r>
            <a:r>
              <a:rPr lang="en-US">
                <a:solidFill>
                  <a:srgbClr val="FF0000"/>
                </a:solidFill>
              </a:rPr>
              <a:t> http://web.archive.org/web/*/http://cnn.com</a:t>
            </a:r>
            <a:r>
              <a:rPr lang="en-US">
                <a:solidFill>
                  <a:srgbClr val="000000"/>
                </a:solidFill>
              </a:rPr>
              <a:t>, select desired datetime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3127" name="Straight Arrow Connector 18"/>
          <p:cNvCxnSpPr>
            <a:cxnSpLocks noChangeShapeType="1"/>
          </p:cNvCxnSpPr>
          <p:nvPr/>
        </p:nvCxnSpPr>
        <p:spPr bwMode="auto">
          <a:xfrm>
            <a:off x="4364038" y="3079750"/>
            <a:ext cx="436562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48046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69" name="Picture 9" descr="wiki_histor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235450" cy="411480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170" name="Picture 8" descr="wiki_current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Finding Archived Resources</a:t>
            </a:r>
          </a:p>
        </p:txBody>
      </p:sp>
      <p:sp>
        <p:nvSpPr>
          <p:cNvPr id="135172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5173" name="Text Box 4"/>
          <p:cNvSpPr txBox="1">
            <a:spLocks noChangeArrowheads="1"/>
          </p:cNvSpPr>
          <p:nvPr/>
        </p:nvSpPr>
        <p:spPr bwMode="auto">
          <a:xfrm>
            <a:off x="0" y="525780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Go to </a:t>
            </a:r>
          </a:p>
          <a:p>
            <a:pPr algn="ctr"/>
            <a:r>
              <a:rPr lang="en-US">
                <a:solidFill>
                  <a:srgbClr val="FF0000"/>
                </a:solidFill>
              </a:rPr>
              <a:t>http://en.wikipedia.org/wiki/September_11_attacks</a:t>
            </a:r>
            <a:r>
              <a:rPr lang="en-US"/>
              <a:t> 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and click History</a:t>
            </a:r>
          </a:p>
        </p:txBody>
      </p:sp>
      <p:sp>
        <p:nvSpPr>
          <p:cNvPr id="135174" name="Text Box 4"/>
          <p:cNvSpPr txBox="1">
            <a:spLocks noChangeArrowheads="1"/>
          </p:cNvSpPr>
          <p:nvPr/>
        </p:nvSpPr>
        <p:spPr bwMode="auto">
          <a:xfrm>
            <a:off x="4648200" y="5473700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Browse History</a:t>
            </a:r>
            <a:endParaRPr lang="en-US" sz="7200" b="1">
              <a:solidFill>
                <a:srgbClr val="000000"/>
              </a:solidFill>
            </a:endParaRPr>
          </a:p>
        </p:txBody>
      </p:sp>
      <p:cxnSp>
        <p:nvCxnSpPr>
          <p:cNvPr id="135175" name="Straight Arrow Connector 18"/>
          <p:cNvCxnSpPr>
            <a:cxnSpLocks noChangeShapeType="1"/>
          </p:cNvCxnSpPr>
          <p:nvPr/>
        </p:nvCxnSpPr>
        <p:spPr bwMode="auto">
          <a:xfrm flipV="1">
            <a:off x="4343400" y="3048000"/>
            <a:ext cx="381000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729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88913"/>
            <a:ext cx="86868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pic>
        <p:nvPicPr>
          <p:cNvPr id="137218" name="Picture 9" descr="wiki_91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4191000" cy="4071938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19" name="Text Box 4"/>
          <p:cNvSpPr txBox="1">
            <a:spLocks noChangeArrowheads="1"/>
          </p:cNvSpPr>
          <p:nvPr/>
        </p:nvSpPr>
        <p:spPr bwMode="auto">
          <a:xfrm>
            <a:off x="0" y="5099050"/>
            <a:ext cx="4495800" cy="73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http://en.wikipedia.org/w/index.php?title=September_11_attacks&amp;oldid=282333</a:t>
            </a:r>
            <a:r>
              <a:rPr lang="en-US"/>
              <a:t> archived resource for </a:t>
            </a:r>
            <a:r>
              <a:rPr lang="en-US">
                <a:solidFill>
                  <a:srgbClr val="FF0000"/>
                </a:solidFill>
              </a:rPr>
              <a:t>http://en.wikipedia.org/wiki/September_11_attacks3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7220" name="Text Box 4"/>
          <p:cNvSpPr txBox="1">
            <a:spLocks noChangeArrowheads="1"/>
          </p:cNvSpPr>
          <p:nvPr/>
        </p:nvSpPr>
        <p:spPr bwMode="auto">
          <a:xfrm>
            <a:off x="152400" y="152400"/>
            <a:ext cx="2362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Dec 20 2001, 4:51:00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1" name="Straight Connector 17"/>
          <p:cNvCxnSpPr>
            <a:cxnSpLocks noChangeShapeType="1"/>
            <a:stCxn id="137220" idx="2"/>
          </p:cNvCxnSpPr>
          <p:nvPr/>
        </p:nvCxnSpPr>
        <p:spPr bwMode="auto">
          <a:xfrm rot="16200000" flipH="1">
            <a:off x="1525587" y="274638"/>
            <a:ext cx="530225" cy="9144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2" name="Text Box 4"/>
          <p:cNvSpPr txBox="1">
            <a:spLocks noChangeArrowheads="1"/>
          </p:cNvSpPr>
          <p:nvPr/>
        </p:nvSpPr>
        <p:spPr bwMode="auto">
          <a:xfrm>
            <a:off x="4648200" y="5421313"/>
            <a:ext cx="4495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http://en.wikipedia.org/wiki/The_Pentagon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3" name="Straight Arrow Connector 18"/>
          <p:cNvCxnSpPr>
            <a:cxnSpLocks noChangeShapeType="1"/>
            <a:stCxn id="137227" idx="3"/>
          </p:cNvCxnSpPr>
          <p:nvPr/>
        </p:nvCxnSpPr>
        <p:spPr bwMode="auto">
          <a:xfrm flipV="1">
            <a:off x="4267200" y="2517775"/>
            <a:ext cx="457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7224" name="Picture 21" descr="wiki_pentag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5" name="Text Box 4"/>
          <p:cNvSpPr txBox="1">
            <a:spLocks noChangeArrowheads="1"/>
          </p:cNvSpPr>
          <p:nvPr/>
        </p:nvSpPr>
        <p:spPr bwMode="auto">
          <a:xfrm>
            <a:off x="7239000" y="152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current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7226" name="Straight Connector 24"/>
          <p:cNvCxnSpPr>
            <a:cxnSpLocks noChangeShapeType="1"/>
            <a:stCxn id="137225" idx="2"/>
          </p:cNvCxnSpPr>
          <p:nvPr/>
        </p:nvCxnSpPr>
        <p:spPr bwMode="auto">
          <a:xfrm rot="5400000">
            <a:off x="7146131" y="103982"/>
            <a:ext cx="530225" cy="12557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7227" name="Text Box 4"/>
          <p:cNvSpPr txBox="1">
            <a:spLocks noChangeArrowheads="1"/>
          </p:cNvSpPr>
          <p:nvPr/>
        </p:nvSpPr>
        <p:spPr bwMode="auto">
          <a:xfrm>
            <a:off x="2667000" y="23622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Pentagon</a:t>
            </a:r>
            <a:endParaRPr lang="en-US" sz="72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1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5" name="Picture 11" descr="cnn_cool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90600"/>
            <a:ext cx="4117975" cy="4114800"/>
          </a:xfrm>
          <a:prstGeom prst="rect">
            <a:avLst/>
          </a:prstGeom>
          <a:noFill/>
          <a:ln w="9525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Navigating Archived Resources</a:t>
            </a:r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1447800" y="5334000"/>
            <a:ext cx="6324600" cy="685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39268" name="Text Box 4"/>
          <p:cNvSpPr txBox="1">
            <a:spLocks noChangeArrowheads="1"/>
          </p:cNvSpPr>
          <p:nvPr/>
        </p:nvSpPr>
        <p:spPr bwMode="auto">
          <a:xfrm>
            <a:off x="0" y="5351463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http://web.archive.org/web/20010911203610/http://www.cnn.com/ </a:t>
            </a:r>
            <a:r>
              <a:rPr lang="en-US"/>
              <a:t>archived resource for </a:t>
            </a:r>
            <a:r>
              <a:rPr lang="en-US">
                <a:solidFill>
                  <a:srgbClr val="FF0000"/>
                </a:solidFill>
              </a:rPr>
              <a:t>http://cnn.com</a:t>
            </a:r>
            <a:endParaRPr lang="en-US" sz="7200" b="1">
              <a:solidFill>
                <a:srgbClr val="FF0000"/>
              </a:solidFill>
            </a:endParaRPr>
          </a:p>
        </p:txBody>
      </p:sp>
      <p:pic>
        <p:nvPicPr>
          <p:cNvPr id="139269" name="Picture 8" descr="cnn_91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009650"/>
            <a:ext cx="4214812" cy="4095750"/>
          </a:xfrm>
          <a:prstGeom prst="rect">
            <a:avLst/>
          </a:prstGeom>
          <a:noFill/>
          <a:ln w="9525">
            <a:solidFill>
              <a:srgbClr val="59595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270" name="Text Box 4"/>
          <p:cNvSpPr txBox="1">
            <a:spLocks noChangeArrowheads="1"/>
          </p:cNvSpPr>
          <p:nvPr/>
        </p:nvSpPr>
        <p:spPr bwMode="auto">
          <a:xfrm>
            <a:off x="4648200" y="5349875"/>
            <a:ext cx="4495800" cy="5175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FF0000"/>
                </a:solidFill>
              </a:rPr>
              <a:t>http://web.archive.org/web/20010911213855/www.cnn.com/TECH/space/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1" name="Text Box 4"/>
          <p:cNvSpPr txBox="1">
            <a:spLocks noChangeArrowheads="1"/>
          </p:cNvSpPr>
          <p:nvPr/>
        </p:nvSpPr>
        <p:spPr bwMode="auto">
          <a:xfrm>
            <a:off x="152400" y="8255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20:36:10 UTC </a:t>
            </a:r>
            <a:endParaRPr lang="en-US" sz="7200" b="1">
              <a:solidFill>
                <a:srgbClr val="FF0000"/>
              </a:solidFill>
            </a:endParaRPr>
          </a:p>
        </p:txBody>
      </p:sp>
      <p:sp>
        <p:nvSpPr>
          <p:cNvPr id="139272" name="Text Box 4"/>
          <p:cNvSpPr txBox="1">
            <a:spLocks noChangeArrowheads="1"/>
          </p:cNvSpPr>
          <p:nvPr/>
        </p:nvSpPr>
        <p:spPr bwMode="auto">
          <a:xfrm>
            <a:off x="6553200" y="76200"/>
            <a:ext cx="24384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/>
              <a:t>Sep 11 2001, 21:38:55 UTC</a:t>
            </a:r>
            <a:endParaRPr lang="en-US" sz="7200" b="1">
              <a:solidFill>
                <a:srgbClr val="FF0000"/>
              </a:solidFill>
            </a:endParaRPr>
          </a:p>
        </p:txBody>
      </p:sp>
      <p:cxnSp>
        <p:nvCxnSpPr>
          <p:cNvPr id="139273" name="Straight Connector 15"/>
          <p:cNvCxnSpPr>
            <a:cxnSpLocks noChangeShapeType="1"/>
            <a:stCxn id="139271" idx="2"/>
          </p:cNvCxnSpPr>
          <p:nvPr/>
        </p:nvCxnSpPr>
        <p:spPr bwMode="auto">
          <a:xfrm rot="16200000" flipH="1">
            <a:off x="1494631" y="273844"/>
            <a:ext cx="619125" cy="865188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9274" name="Straight Connector 17"/>
          <p:cNvCxnSpPr>
            <a:cxnSpLocks noChangeShapeType="1"/>
            <a:stCxn id="139272" idx="2"/>
          </p:cNvCxnSpPr>
          <p:nvPr/>
        </p:nvCxnSpPr>
        <p:spPr bwMode="auto">
          <a:xfrm rot="5400000">
            <a:off x="7050087" y="274638"/>
            <a:ext cx="606425" cy="838200"/>
          </a:xfrm>
          <a:prstGeom prst="line">
            <a:avLst/>
          </a:prstGeom>
          <a:noFill/>
          <a:ln w="9525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9275" name="Text Box 4"/>
          <p:cNvSpPr txBox="1">
            <a:spLocks noChangeArrowheads="1"/>
          </p:cNvSpPr>
          <p:nvPr/>
        </p:nvSpPr>
        <p:spPr bwMode="auto">
          <a:xfrm>
            <a:off x="76200" y="2057400"/>
            <a:ext cx="1600200" cy="314325"/>
          </a:xfrm>
          <a:prstGeom prst="rect">
            <a:avLst/>
          </a:prstGeom>
          <a:solidFill>
            <a:schemeClr val="bg1"/>
          </a:solidFill>
          <a:ln w="9525">
            <a:solidFill>
              <a:srgbClr val="595959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>
                <a:solidFill>
                  <a:srgbClr val="0000FF"/>
                </a:solidFill>
              </a:rPr>
              <a:t>SPACE</a:t>
            </a:r>
            <a:endParaRPr lang="en-US" sz="7200" b="1">
              <a:solidFill>
                <a:srgbClr val="0000FF"/>
              </a:solidFill>
            </a:endParaRPr>
          </a:p>
        </p:txBody>
      </p:sp>
      <p:cxnSp>
        <p:nvCxnSpPr>
          <p:cNvPr id="139276" name="Straight Arrow Connector 18"/>
          <p:cNvCxnSpPr>
            <a:cxnSpLocks noChangeShapeType="1"/>
          </p:cNvCxnSpPr>
          <p:nvPr/>
        </p:nvCxnSpPr>
        <p:spPr bwMode="auto">
          <a:xfrm>
            <a:off x="1676400" y="2209800"/>
            <a:ext cx="3124200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97683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Picking a paper / topic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Claiming a paper / topic will be on a first come, first served basis </a:t>
            </a:r>
            <a:r>
              <a:rPr lang="en-US" i="1" dirty="0" smtClean="0"/>
              <a:t>as determined by emails to the class email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 will entertain new papers – please email me to discuss before claiming</a:t>
            </a:r>
          </a:p>
          <a:p>
            <a:r>
              <a:rPr lang="en-US" dirty="0" smtClean="0"/>
              <a:t>Discuss with me possible forensics topics – I suggest that it be something you’re personally interested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711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144000" cy="935037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Current and Past Web are Not Integrated</a:t>
            </a:r>
          </a:p>
        </p:txBody>
      </p:sp>
      <p:pic>
        <p:nvPicPr>
          <p:cNvPr id="141314" name="Content Placeholder 4" descr="web_time_6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12" r="-18912"/>
          <a:stretch>
            <a:fillRect/>
          </a:stretch>
        </p:blipFill>
        <p:spPr>
          <a:xfrm>
            <a:off x="-914400" y="1268413"/>
            <a:ext cx="7848600" cy="4449762"/>
          </a:xfrm>
        </p:spPr>
      </p:pic>
      <p:sp>
        <p:nvSpPr>
          <p:cNvPr id="141315" name="Rectangle 5"/>
          <p:cNvSpPr>
            <a:spLocks noChangeArrowheads="1"/>
          </p:cNvSpPr>
          <p:nvPr/>
        </p:nvSpPr>
        <p:spPr bwMode="auto">
          <a:xfrm>
            <a:off x="6019800" y="1295400"/>
            <a:ext cx="320040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1800"/>
              <a:t> Current and Past Web based on same technology.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But, going from Current to Past Web is a matter of (manual) discovery.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make going from Current to Past Web a (HTTP) protocol matter.</a:t>
            </a:r>
          </a:p>
          <a:p>
            <a:pPr>
              <a:buFont typeface="Arial" charset="0"/>
              <a:buChar char="•"/>
            </a:pPr>
            <a:endParaRPr lang="en-US" sz="1800"/>
          </a:p>
          <a:p>
            <a:pPr>
              <a:buFont typeface="Arial" charset="0"/>
              <a:buChar char="•"/>
            </a:pPr>
            <a:r>
              <a:rPr lang="en-US" sz="1800"/>
              <a:t> Memento wants to integrate Current And Past Web. 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54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TBL on Generic vs. Specific Resources</a:t>
            </a:r>
          </a:p>
        </p:txBody>
      </p:sp>
      <p:pic>
        <p:nvPicPr>
          <p:cNvPr id="143362" name="Picture 3" descr="generic-ur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239000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Text Box 4"/>
          <p:cNvSpPr txBox="1">
            <a:spLocks noChangeArrowheads="1"/>
          </p:cNvSpPr>
          <p:nvPr/>
        </p:nvSpPr>
        <p:spPr bwMode="auto">
          <a:xfrm>
            <a:off x="4495800" y="2641600"/>
            <a:ext cx="4283075" cy="3365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/>
              <a:t>http://www.w3.org/DesignIssues/Generic.html</a:t>
            </a:r>
          </a:p>
        </p:txBody>
      </p:sp>
      <p:sp>
        <p:nvSpPr>
          <p:cNvPr id="143364" name="Rectangle 5"/>
          <p:cNvSpPr>
            <a:spLocks noChangeArrowheads="1"/>
          </p:cNvSpPr>
          <p:nvPr/>
        </p:nvSpPr>
        <p:spPr bwMode="auto">
          <a:xfrm>
            <a:off x="838200" y="4800600"/>
            <a:ext cx="74676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694788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In The Beginning… there was the inode</a:t>
            </a:r>
          </a:p>
        </p:txBody>
      </p:sp>
      <p:sp>
        <p:nvSpPr>
          <p:cNvPr id="145410" name="Rectangle 3"/>
          <p:cNvSpPr>
            <a:spLocks noChangeArrowheads="1"/>
          </p:cNvSpPr>
          <p:nvPr/>
        </p:nvSpPr>
        <p:spPr bwMode="auto">
          <a:xfrm>
            <a:off x="381000" y="1447800"/>
            <a:ext cx="8424863" cy="422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struct stat {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st_dev;     /* ID of device containing file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ino_t     st_ino;     /* inode number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mode_t    st_mode;    /* protection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nlink_t   st_nlink;   /* number of hard links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uid_t     st_uid;     /* user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gid_t     st_gid;     /* group ID of owner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dev_t     st_rdev;    /* device ID (if special file)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off_t     st_size;    /* total size, in bytes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blksize_t st_blksize; /* blocksize for filesystem I/O */</a:t>
            </a:r>
          </a:p>
          <a:p>
            <a:pPr eaLnBrk="0" hangingPunct="0"/>
            <a:r>
              <a:rPr lang="en-US" sz="1800">
                <a:latin typeface="Courier New" charset="0"/>
              </a:rPr>
              <a:t>    blkcnt_t  st_blocks;  /* number of blocks allocated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st_atime;   /* time of last access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st_mtime;   /* time of last modification */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    time_t    st_ctime;   /* time of last status change */</a:t>
            </a:r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16492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Limited Time Semantics…</a:t>
            </a:r>
          </a:p>
        </p:txBody>
      </p:sp>
      <p:sp>
        <p:nvSpPr>
          <p:cNvPr id="147458" name="Rectangle 3"/>
          <p:cNvSpPr>
            <a:spLocks noChangeArrowheads="1"/>
          </p:cNvSpPr>
          <p:nvPr/>
        </p:nvSpPr>
        <p:spPr bwMode="auto">
          <a:xfrm>
            <a:off x="1524000" y="990600"/>
            <a:ext cx="6219825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/images/ndiipp_header6.jpg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21:41:04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Last-Modified: Thu, 18 Jun 2009 16:25:54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ETag: "1bc861-10935-dca24880"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Content-Length: 67893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image/jpeg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3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latin typeface="Calibri" charset="0"/>
              </a:rPr>
              <a:t>Time Semantics Becoming Less, 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Not More Available </a:t>
            </a:r>
          </a:p>
        </p:txBody>
      </p:sp>
      <p:sp>
        <p:nvSpPr>
          <p:cNvPr id="149506" name="Rectangle 3"/>
          <p:cNvSpPr>
            <a:spLocks noChangeArrowheads="1"/>
          </p:cNvSpPr>
          <p:nvPr/>
        </p:nvSpPr>
        <p:spPr bwMode="auto">
          <a:xfrm>
            <a:off x="1752600" y="1600200"/>
            <a:ext cx="5808663" cy="476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8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800">
                <a:latin typeface="Courier New" charset="0"/>
              </a:rPr>
              <a:t>Escape character is 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^]</a:t>
            </a:r>
            <a:r>
              <a:rPr lang="fr-FR" sz="1800">
                <a:latin typeface="Courier New" charset="0"/>
              </a:rPr>
              <a:t>'</a:t>
            </a:r>
            <a:r>
              <a:rPr lang="en-US" sz="1800">
                <a:latin typeface="Courier New" charset="0"/>
              </a:rPr>
              <a:t>.</a:t>
            </a:r>
          </a:p>
          <a:p>
            <a:pPr eaLnBrk="0" hangingPunct="0"/>
            <a:r>
              <a:rPr lang="en-US" sz="18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8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800">
                <a:solidFill>
                  <a:srgbClr val="FF0000"/>
                </a:solidFill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8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8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8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8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800">
              <a:latin typeface="Courier New" charset="0"/>
            </a:endParaRPr>
          </a:p>
          <a:p>
            <a:pPr eaLnBrk="0" hangingPunct="0"/>
            <a:r>
              <a:rPr lang="en-US" sz="18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800"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20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pic>
        <p:nvPicPr>
          <p:cNvPr id="151554" name="Picture 3" descr="webcite-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391400" cy="52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Rectangle 4"/>
          <p:cNvSpPr>
            <a:spLocks noChangeArrowheads="1"/>
          </p:cNvSpPr>
          <p:nvPr/>
        </p:nvSpPr>
        <p:spPr bwMode="auto">
          <a:xfrm>
            <a:off x="4495800" y="20574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1556" name="Text Box 5"/>
          <p:cNvSpPr txBox="1">
            <a:spLocks noChangeArrowheads="1"/>
          </p:cNvSpPr>
          <p:nvPr/>
        </p:nvSpPr>
        <p:spPr bwMode="auto">
          <a:xfrm>
            <a:off x="5638800" y="2971800"/>
            <a:ext cx="2657475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explicit HTML link;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opaque URI</a:t>
            </a:r>
          </a:p>
        </p:txBody>
      </p:sp>
      <p:sp>
        <p:nvSpPr>
          <p:cNvPr id="151557" name="Rectangle 6"/>
          <p:cNvSpPr>
            <a:spLocks noChangeArrowheads="1"/>
          </p:cNvSpPr>
          <p:nvPr/>
        </p:nvSpPr>
        <p:spPr bwMode="auto">
          <a:xfrm>
            <a:off x="2057400" y="1295400"/>
            <a:ext cx="3124200" cy="228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851723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1" name="Picture 2" descr="ia-digitalpres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08660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2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The Past Links to the Present…</a:t>
            </a:r>
          </a:p>
        </p:txBody>
      </p:sp>
      <p:sp>
        <p:nvSpPr>
          <p:cNvPr id="153603" name="Rectangle 4"/>
          <p:cNvSpPr>
            <a:spLocks noChangeArrowheads="1"/>
          </p:cNvSpPr>
          <p:nvPr/>
        </p:nvSpPr>
        <p:spPr bwMode="auto">
          <a:xfrm>
            <a:off x="1981200" y="13716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53604" name="Text Box 5"/>
          <p:cNvSpPr txBox="1">
            <a:spLocks noChangeArrowheads="1"/>
          </p:cNvSpPr>
          <p:nvPr/>
        </p:nvSpPr>
        <p:spPr bwMode="auto">
          <a:xfrm>
            <a:off x="6248400" y="1600200"/>
            <a:ext cx="2419350" cy="11874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HTML links;</a:t>
            </a:r>
          </a:p>
          <a:p>
            <a:pPr algn="ctr"/>
            <a:r>
              <a:rPr lang="en-US" sz="2400"/>
              <a:t>no HTTP links;</a:t>
            </a:r>
          </a:p>
          <a:p>
            <a:pPr algn="ctr"/>
            <a:r>
              <a:rPr lang="en-US" sz="2400"/>
              <a:t>implicit from URI</a:t>
            </a:r>
          </a:p>
        </p:txBody>
      </p:sp>
    </p:spTree>
    <p:extLst>
      <p:ext uri="{BB962C8B-B14F-4D97-AF65-F5344CB8AC3E}">
        <p14:creationId xmlns:p14="http://schemas.microsoft.com/office/powerpoint/2010/main" val="149878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But the Present Does Not Link to the Past</a:t>
            </a:r>
          </a:p>
        </p:txBody>
      </p:sp>
      <p:pic>
        <p:nvPicPr>
          <p:cNvPr id="155650" name="Picture 3" descr="digitalpreserv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7385050" cy="524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651" name="Rectangle 4"/>
          <p:cNvSpPr>
            <a:spLocks noChangeArrowheads="1"/>
          </p:cNvSpPr>
          <p:nvPr/>
        </p:nvSpPr>
        <p:spPr bwMode="auto">
          <a:xfrm>
            <a:off x="5029200" y="3517900"/>
            <a:ext cx="3943350" cy="32051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>
                <a:latin typeface="Courier New" charset="0"/>
              </a:rPr>
              <a:t>% telnet www.digitalpreservation.gov 80</a:t>
            </a:r>
          </a:p>
          <a:p>
            <a:pPr eaLnBrk="0" hangingPunct="0"/>
            <a:r>
              <a:rPr lang="en-US" sz="1200">
                <a:latin typeface="Courier New" charset="0"/>
              </a:rPr>
              <a:t>Trying 140.147.249.7...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Connected to www.digitalpreservation.gov.</a:t>
            </a:r>
          </a:p>
          <a:p>
            <a:pPr eaLnBrk="0" hangingPunct="0"/>
            <a:r>
              <a:rPr lang="en-US" sz="1200">
                <a:latin typeface="Courier New" charset="0"/>
              </a:rPr>
              <a:t>Escape character is 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^]</a:t>
            </a:r>
            <a:r>
              <a:rPr lang="fr-FR" sz="1200">
                <a:latin typeface="Courier New" charset="0"/>
              </a:rPr>
              <a:t>'</a:t>
            </a:r>
            <a:r>
              <a:rPr lang="en-US" sz="1200">
                <a:latin typeface="Courier New" charset="0"/>
              </a:rPr>
              <a:t>.</a:t>
            </a:r>
          </a:p>
          <a:p>
            <a:pPr eaLnBrk="0" hangingPunct="0"/>
            <a:r>
              <a:rPr lang="en-US" sz="1200">
                <a:latin typeface="Courier New" charset="0"/>
              </a:rPr>
              <a:t>HEAD / HTTP/1.1</a:t>
            </a:r>
          </a:p>
          <a:p>
            <a:pPr eaLnBrk="0" hangingPunct="0"/>
            <a:r>
              <a:rPr lang="en-US" sz="1200">
                <a:latin typeface="Courier New" charset="0"/>
              </a:rPr>
              <a:t>Host: www.digitalpreservation.gov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HTTP/1.1 200 OK</a:t>
            </a:r>
          </a:p>
          <a:p>
            <a:pPr eaLnBrk="0" hangingPunct="0"/>
            <a:r>
              <a:rPr lang="en-US" sz="1200">
                <a:latin typeface="Courier New" charset="0"/>
              </a:rPr>
              <a:t>Date: Mon, 19 Jul 2010 21:36:00 GMT</a:t>
            </a:r>
          </a:p>
          <a:p>
            <a:pPr eaLnBrk="0" hangingPunct="0"/>
            <a:r>
              <a:rPr lang="en-US" sz="1200">
                <a:latin typeface="Courier New" charset="0"/>
              </a:rPr>
              <a:t>Server: Apache</a:t>
            </a:r>
          </a:p>
          <a:p>
            <a:pPr eaLnBrk="0" hangingPunct="0"/>
            <a:r>
              <a:rPr lang="en-US" sz="1200">
                <a:latin typeface="Courier New" charset="0"/>
              </a:rPr>
              <a:t>Accept-Ranges: bytes</a:t>
            </a:r>
          </a:p>
          <a:p>
            <a:pPr eaLnBrk="0" hangingPunct="0"/>
            <a:r>
              <a:rPr lang="en-US" sz="1200">
                <a:latin typeface="Courier New" charset="0"/>
              </a:rPr>
              <a:t>Connection: close</a:t>
            </a:r>
          </a:p>
          <a:p>
            <a:pPr eaLnBrk="0" hangingPunct="0"/>
            <a:r>
              <a:rPr lang="en-US" sz="1200">
                <a:latin typeface="Courier New" charset="0"/>
              </a:rPr>
              <a:t>Content-Type: text/html</a:t>
            </a:r>
          </a:p>
          <a:p>
            <a:pPr eaLnBrk="0" hangingPunct="0"/>
            <a:endParaRPr lang="en-US" sz="1200">
              <a:latin typeface="Courier New" charset="0"/>
            </a:endParaRPr>
          </a:p>
          <a:p>
            <a:pPr eaLnBrk="0" hangingPunct="0"/>
            <a:r>
              <a:rPr lang="en-US" sz="1200">
                <a:latin typeface="Courier New" charset="0"/>
              </a:rPr>
              <a:t>Connection closed by foreign host.</a:t>
            </a:r>
          </a:p>
          <a:p>
            <a:pPr eaLnBrk="0" hangingPunct="0"/>
            <a:endParaRPr lang="en-US" sz="1200">
              <a:latin typeface="Courier New" charset="0"/>
            </a:endParaRPr>
          </a:p>
        </p:txBody>
      </p:sp>
      <p:sp>
        <p:nvSpPr>
          <p:cNvPr id="155652" name="Text Box 5"/>
          <p:cNvSpPr txBox="1">
            <a:spLocks noChangeArrowheads="1"/>
          </p:cNvSpPr>
          <p:nvPr/>
        </p:nvSpPr>
        <p:spPr bwMode="auto">
          <a:xfrm>
            <a:off x="5872163" y="1917700"/>
            <a:ext cx="2573337" cy="8223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no hints in HTML,</a:t>
            </a:r>
          </a:p>
          <a:p>
            <a:pPr algn="ctr"/>
            <a:r>
              <a:rPr lang="en-US" sz="2400"/>
              <a:t>HTTP, or URI</a:t>
            </a:r>
          </a:p>
        </p:txBody>
      </p:sp>
    </p:spTree>
    <p:extLst>
      <p:ext uri="{BB962C8B-B14F-4D97-AF65-F5344CB8AC3E}">
        <p14:creationId xmlns:p14="http://schemas.microsoft.com/office/powerpoint/2010/main" val="21877710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Linking the Past and the Present</a:t>
            </a:r>
          </a:p>
        </p:txBody>
      </p:sp>
      <p:sp>
        <p:nvSpPr>
          <p:cNvPr id="15769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Codify existing methods to create linkage from the past to the present</a:t>
            </a:r>
          </a:p>
          <a:p>
            <a:pPr lvl="1" eaLnBrk="1" hangingPunct="1"/>
            <a:r>
              <a:rPr lang="en-US">
                <a:latin typeface="Calibri" charset="0"/>
              </a:rPr>
              <a:t>easy: an archived version knows for which URI it is an archived version</a:t>
            </a:r>
          </a:p>
          <a:p>
            <a:pPr eaLnBrk="1" hangingPunct="1"/>
            <a:r>
              <a:rPr lang="en-US">
                <a:latin typeface="Calibri" charset="0"/>
              </a:rPr>
              <a:t>Create a linkage from the present to the past </a:t>
            </a:r>
          </a:p>
          <a:p>
            <a:pPr lvl="1" eaLnBrk="1" hangingPunct="1"/>
            <a:r>
              <a:rPr lang="en-US">
                <a:latin typeface="Calibri" charset="0"/>
              </a:rPr>
              <a:t>hard: solve with a level of indirection from present to past</a:t>
            </a:r>
          </a:p>
          <a:p>
            <a:pPr lvl="1"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093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5974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7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50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59751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75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9753" name="Rectangle 26"/>
          <p:cNvSpPr>
            <a:spLocks noChangeArrowheads="1"/>
          </p:cNvSpPr>
          <p:nvPr/>
        </p:nvSpPr>
        <p:spPr bwMode="auto">
          <a:xfrm>
            <a:off x="304800" y="1676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59754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2150681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expectations are high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You’re building a portfolio of presentations / write-ups to share with colleagues, future employers, etc.  </a:t>
            </a:r>
          </a:p>
          <a:p>
            <a:pPr lvl="1"/>
            <a:r>
              <a:rPr lang="en-US" dirty="0" smtClean="0"/>
              <a:t>No slapdash presentations – appearance matters</a:t>
            </a:r>
          </a:p>
          <a:p>
            <a:pPr lvl="1"/>
            <a:r>
              <a:rPr lang="en-US" dirty="0" smtClean="0"/>
              <a:t>All presentations are in your own words</a:t>
            </a:r>
          </a:p>
          <a:p>
            <a:pPr lvl="1"/>
            <a:r>
              <a:rPr lang="en-US" dirty="0" smtClean="0"/>
              <a:t>See Dr. </a:t>
            </a:r>
            <a:r>
              <a:rPr lang="en-US" dirty="0" err="1" smtClean="0"/>
              <a:t>Weigle’s</a:t>
            </a:r>
            <a:r>
              <a:rPr lang="en-US" dirty="0" smtClean="0"/>
              <a:t> CS 800 slides presentations</a:t>
            </a:r>
          </a:p>
          <a:p>
            <a:pPr lvl="2"/>
            <a:r>
              <a:rPr lang="en-US" sz="1200" dirty="0">
                <a:hlinkClick r:id="rId2"/>
              </a:rPr>
              <a:t>https://docs.google.com/presentation/d/1Ec3MHCGB99TqsRTelyy5EcjQWeLjA5v5tZl9zABadko/</a:t>
            </a:r>
            <a:r>
              <a:rPr lang="en-US" sz="1200" dirty="0" smtClean="0">
                <a:hlinkClick r:id="rId2"/>
              </a:rPr>
              <a:t>edit</a:t>
            </a:r>
            <a:r>
              <a:rPr lang="en-US" sz="1200" dirty="0" smtClean="0"/>
              <a:t> </a:t>
            </a:r>
          </a:p>
          <a:p>
            <a:pPr lvl="1"/>
            <a:r>
              <a:rPr lang="en-US" dirty="0" smtClean="0"/>
              <a:t>I will review your presentations as early and as often as you would 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223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Normal HTTP Flow</a:t>
            </a:r>
          </a:p>
        </p:txBody>
      </p:sp>
      <p:pic>
        <p:nvPicPr>
          <p:cNvPr id="161794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676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5" name="Picture 7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11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90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797" name="Picture 10" descr="firefo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57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8" name="Text Box 12"/>
          <p:cNvSpPr txBox="1">
            <a:spLocks noChangeArrowheads="1"/>
          </p:cNvSpPr>
          <p:nvPr/>
        </p:nvSpPr>
        <p:spPr bwMode="auto">
          <a:xfrm>
            <a:off x="1295400" y="17526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R</a:t>
            </a:r>
          </a:p>
        </p:txBody>
      </p:sp>
      <p:cxnSp>
        <p:nvCxnSpPr>
          <p:cNvPr id="161799" name="Straight Arrow Connector 31"/>
          <p:cNvCxnSpPr>
            <a:cxnSpLocks noChangeShapeType="1"/>
          </p:cNvCxnSpPr>
          <p:nvPr/>
        </p:nvCxnSpPr>
        <p:spPr bwMode="auto">
          <a:xfrm>
            <a:off x="1143000" y="2133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80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30480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801" name="Rectangle 26"/>
          <p:cNvSpPr>
            <a:spLocks noChangeArrowheads="1"/>
          </p:cNvSpPr>
          <p:nvPr/>
        </p:nvSpPr>
        <p:spPr bwMode="auto">
          <a:xfrm>
            <a:off x="304800" y="2590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61802" name="Text Box 31"/>
          <p:cNvSpPr txBox="1">
            <a:spLocks noChangeArrowheads="1"/>
          </p:cNvSpPr>
          <p:nvPr/>
        </p:nvSpPr>
        <p:spPr bwMode="auto">
          <a:xfrm>
            <a:off x="1066800" y="26670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 OK</a:t>
            </a:r>
          </a:p>
        </p:txBody>
      </p:sp>
    </p:spTree>
    <p:extLst>
      <p:ext uri="{BB962C8B-B14F-4D97-AF65-F5344CB8AC3E}">
        <p14:creationId xmlns:p14="http://schemas.microsoft.com/office/powerpoint/2010/main" val="386025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3842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3843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D696A64-1644-1E43-8ED4-CB23AA064EAF}" type="slidenum">
              <a:rPr lang="en-US">
                <a:solidFill>
                  <a:srgbClr val="000000"/>
                </a:solidFill>
              </a:rPr>
              <a:pPr eaLnBrk="1" hangingPunct="1"/>
              <a:t>81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3844" name="Rectangle 5"/>
          <p:cNvSpPr>
            <a:spLocks noChangeArrowheads="1"/>
          </p:cNvSpPr>
          <p:nvPr/>
        </p:nvSpPr>
        <p:spPr bwMode="auto">
          <a:xfrm>
            <a:off x="5105400" y="1447800"/>
            <a:ext cx="36576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1493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5890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609600" y="1524000"/>
            <a:ext cx="3352800" cy="11985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7200" b="1">
              <a:solidFill>
                <a:schemeClr val="bg1"/>
              </a:solidFill>
            </a:endParaRPr>
          </a:p>
        </p:txBody>
      </p:sp>
      <p:sp>
        <p:nvSpPr>
          <p:cNvPr id="165892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7C33BE-0CF5-2F42-BBBD-8BAA4A278936}" type="slidenum">
              <a:rPr lang="en-US">
                <a:solidFill>
                  <a:srgbClr val="000000"/>
                </a:solidFill>
              </a:rPr>
              <a:pPr eaLnBrk="1" hangingPunct="1"/>
              <a:t>82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5893" name="Rectangle 6"/>
          <p:cNvSpPr>
            <a:spLocks noChangeArrowheads="1"/>
          </p:cNvSpPr>
          <p:nvPr/>
        </p:nvSpPr>
        <p:spPr bwMode="auto">
          <a:xfrm>
            <a:off x="685800" y="1447800"/>
            <a:ext cx="3810000" cy="434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1924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</a:rPr>
              <a:t>The Web without a Time Dimension</a:t>
            </a:r>
          </a:p>
        </p:txBody>
      </p:sp>
      <p:pic>
        <p:nvPicPr>
          <p:cNvPr id="167938" name="Content Placeholder 3" descr="Memento_Component1_step0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7939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18B230-3806-E149-B7C9-BE59480D8F7C}" type="slidenum">
              <a:rPr lang="en-US">
                <a:solidFill>
                  <a:srgbClr val="000000"/>
                </a:solidFill>
              </a:rPr>
              <a:pPr eaLnBrk="1" hangingPunct="1"/>
              <a:t>83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0" hangingPunct="0">
              <a:defRPr/>
            </a:pPr>
            <a:r>
              <a:rPr lang="en-US" sz="1600" smtClean="0">
                <a:latin typeface="Arial" charset="0"/>
              </a:rPr>
              <a:t>Need to use a different URI to access archived versions of a resource and its current version  </a:t>
            </a:r>
            <a:endParaRPr lang="en-US" sz="1600" b="1" smtClean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9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69986" name="Content Placeholder 3" descr="Memento_Component1_step1.pdf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89" b="-6589"/>
          <a:stretch>
            <a:fillRect/>
          </a:stretch>
        </p:blipFill>
        <p:spPr/>
      </p:pic>
      <p:sp>
        <p:nvSpPr>
          <p:cNvPr id="169987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EA6165C-4424-6D47-8226-DED7EAD3C5BC}" type="slidenum">
              <a:rPr lang="en-US">
                <a:solidFill>
                  <a:srgbClr val="000000"/>
                </a:solidFill>
              </a:rPr>
              <a:pPr eaLnBrk="1" hangingPunct="1"/>
              <a:t>84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In Memento: use URI of the current version to access archived versions, but qualify it with datetime</a:t>
            </a:r>
            <a:endParaRPr 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08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 idx="4294967295"/>
          </p:nvPr>
        </p:nvSpPr>
        <p:spPr/>
        <p:txBody>
          <a:bodyPr tIns="27432" bIns="27432">
            <a:normAutofit fontScale="90000"/>
          </a:bodyPr>
          <a:lstStyle/>
          <a:p>
            <a:pPr eaLnBrk="1" hangingPunct="1"/>
            <a:r>
              <a:rPr lang="en-US">
                <a:latin typeface="Calibri" charset="0"/>
              </a:rPr>
              <a:t>The Web with Time Dimension added by Memento</a:t>
            </a:r>
          </a:p>
        </p:txBody>
      </p:sp>
      <p:pic>
        <p:nvPicPr>
          <p:cNvPr id="172034" name="Content Placeholder 4" descr="Memento_Component1_step2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91" b="-4791"/>
          <a:stretch>
            <a:fillRect/>
          </a:stretch>
        </p:blipFill>
        <p:spPr>
          <a:xfrm>
            <a:off x="709613" y="1219200"/>
            <a:ext cx="7977187" cy="4522788"/>
          </a:xfrm>
        </p:spPr>
      </p:pic>
      <p:sp>
        <p:nvSpPr>
          <p:cNvPr id="172035" name="Slide Number Placeholder 11"/>
          <p:cNvSpPr txBox="1">
            <a:spLocks/>
          </p:cNvSpPr>
          <p:nvPr/>
        </p:nvSpPr>
        <p:spPr bwMode="auto">
          <a:xfrm>
            <a:off x="64389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1EC7921-2B72-B44D-AFA9-03EEE13FDF32}" type="slidenum">
              <a:rPr lang="en-US">
                <a:solidFill>
                  <a:srgbClr val="000000"/>
                </a:solidFill>
              </a:rPr>
              <a:pPr eaLnBrk="1" hangingPunct="1"/>
              <a:t>85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2036" name="Text Box 4"/>
          <p:cNvSpPr txBox="1">
            <a:spLocks noChangeArrowheads="1"/>
          </p:cNvSpPr>
          <p:nvPr/>
        </p:nvSpPr>
        <p:spPr bwMode="auto">
          <a:xfrm>
            <a:off x="0" y="5757863"/>
            <a:ext cx="9144000" cy="336550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/>
              <a:t>… and arrive at an archived version via level of indirection</a:t>
            </a:r>
            <a:endParaRPr lang="en-US" sz="1600" b="1">
              <a:solidFill>
                <a:srgbClr val="FF0000"/>
              </a:solidFill>
            </a:endParaRPr>
          </a:p>
        </p:txBody>
      </p:sp>
      <p:sp>
        <p:nvSpPr>
          <p:cNvPr id="172037" name="Rectangle 6"/>
          <p:cNvSpPr>
            <a:spLocks noChangeArrowheads="1"/>
          </p:cNvSpPr>
          <p:nvPr/>
        </p:nvSpPr>
        <p:spPr bwMode="auto">
          <a:xfrm>
            <a:off x="4495800" y="1905000"/>
            <a:ext cx="1905000" cy="1752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38" name="Text Box 4"/>
          <p:cNvSpPr txBox="1">
            <a:spLocks noChangeArrowheads="1"/>
          </p:cNvSpPr>
          <p:nvPr/>
        </p:nvSpPr>
        <p:spPr bwMode="auto">
          <a:xfrm>
            <a:off x="4648200" y="4724400"/>
            <a:ext cx="1752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595959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/>
              <a:t>TimeGate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172039" name="Picture 8" descr="uri-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59050"/>
            <a:ext cx="8382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40" name="Oval 9"/>
          <p:cNvSpPr>
            <a:spLocks noChangeArrowheads="1"/>
          </p:cNvSpPr>
          <p:nvPr/>
        </p:nvSpPr>
        <p:spPr bwMode="auto">
          <a:xfrm>
            <a:off x="4343400" y="2438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1" name="Oval 10"/>
          <p:cNvSpPr>
            <a:spLocks noChangeArrowheads="1"/>
          </p:cNvSpPr>
          <p:nvPr/>
        </p:nvSpPr>
        <p:spPr bwMode="auto">
          <a:xfrm>
            <a:off x="4267200" y="29718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2042" name="Oval 11"/>
          <p:cNvSpPr>
            <a:spLocks noChangeArrowheads="1"/>
          </p:cNvSpPr>
          <p:nvPr/>
        </p:nvSpPr>
        <p:spPr bwMode="auto">
          <a:xfrm>
            <a:off x="4953000" y="3200400"/>
            <a:ext cx="457200" cy="3810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57344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Text Box 2"/>
          <p:cNvSpPr txBox="1">
            <a:spLocks noChangeArrowheads="1"/>
          </p:cNvSpPr>
          <p:nvPr/>
        </p:nvSpPr>
        <p:spPr bwMode="auto">
          <a:xfrm>
            <a:off x="457200" y="1066800"/>
            <a:ext cx="8458200" cy="444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60876" rIns="90000" bIns="45000"/>
          <a:lstStyle>
            <a:lvl1pPr marL="342900" indent="-34131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indent="-284163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Many systems support content negotiation for media type: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HTML and gets HTML;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PDF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URI.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>
                <a:solidFill>
                  <a:srgbClr val="000000"/>
                </a:solidFill>
                <a:cs typeface="Arial" charset="0"/>
              </a:rPr>
            </a:br>
            <a:endParaRPr lang="en-US" sz="2000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Memento proposes a new dimension for content negotiation – time: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Your client by default asks for the current time, and gets it</a:t>
            </a:r>
          </a:p>
          <a:p>
            <a:pPr lvl="1" eaLnBrk="1" hangingPunct="1"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But it could get an older version </a:t>
            </a:r>
            <a:r>
              <a:rPr lang="en-US" sz="2000" i="1">
                <a:solidFill>
                  <a:srgbClr val="000000"/>
                </a:solidFill>
                <a:cs typeface="Arial" charset="0"/>
              </a:rPr>
              <a:t>via the same URI</a:t>
            </a:r>
            <a:r>
              <a:rPr lang="en-US" sz="2000" u="sng">
                <a:solidFill>
                  <a:srgbClr val="000000"/>
                </a:solidFill>
                <a:cs typeface="Arial" charset="0"/>
              </a:rPr>
              <a:t/>
            </a:r>
            <a:br>
              <a:rPr lang="en-US" sz="2000" u="sng">
                <a:solidFill>
                  <a:srgbClr val="000000"/>
                </a:solidFill>
                <a:cs typeface="Arial" charset="0"/>
              </a:rPr>
            </a:br>
            <a:endParaRPr lang="en-US" sz="2000" u="sng">
              <a:solidFill>
                <a:srgbClr val="000000"/>
              </a:solidFill>
              <a:cs typeface="Arial" charset="0"/>
            </a:endParaRPr>
          </a:p>
          <a:p>
            <a:pPr eaLnBrk="1" hangingPunct="1">
              <a:spcBef>
                <a:spcPts val="363"/>
              </a:spcBef>
              <a:buSzPct val="45000"/>
              <a:buFont typeface="Symbol" charset="0"/>
              <a:buChar char="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Can be accomplished with two new HTTP headers: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Request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Accept-Datetime</a:t>
            </a:r>
            <a:r>
              <a:rPr lang="en-US" sz="2000">
                <a:solidFill>
                  <a:srgbClr val="000000"/>
                </a:solidFill>
                <a:cs typeface="Arial" charset="0"/>
              </a:rPr>
              <a:t>  	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requested by client</a:t>
            </a:r>
          </a:p>
          <a:p>
            <a:pPr lvl="1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Response header: </a:t>
            </a:r>
            <a:r>
              <a:rPr lang="en-US" sz="2000">
                <a:solidFill>
                  <a:srgbClr val="000000"/>
                </a:solidFill>
                <a:latin typeface="Courier" charset="0"/>
                <a:cs typeface="Courier" charset="0"/>
              </a:rPr>
              <a:t>Memento-Datetime</a:t>
            </a:r>
          </a:p>
          <a:p>
            <a:pPr lvl="2" eaLnBrk="1" hangingPunct="1">
              <a:lnSpc>
                <a:spcPct val="89000"/>
              </a:lnSpc>
              <a:spcBef>
                <a:spcPts val="363"/>
              </a:spcBef>
              <a:buSzPct val="55000"/>
              <a:buFont typeface="StarSymbol" charset="0"/>
              <a:buChar char="o"/>
            </a:pPr>
            <a:r>
              <a:rPr lang="en-US" sz="2000">
                <a:solidFill>
                  <a:srgbClr val="000000"/>
                </a:solidFill>
                <a:cs typeface="Arial" charset="0"/>
              </a:rPr>
              <a:t>Conveys datetime of content returned by server</a:t>
            </a:r>
          </a:p>
        </p:txBody>
      </p:sp>
      <p:sp>
        <p:nvSpPr>
          <p:cNvPr id="174082" name="Rectangle 3"/>
          <p:cNvSpPr>
            <a:spLocks noChangeArrowheads="1"/>
          </p:cNvSpPr>
          <p:nvPr/>
        </p:nvSpPr>
        <p:spPr bwMode="auto">
          <a:xfrm>
            <a:off x="55626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57347" rIns="90000" bIns="45000"/>
          <a:lstStyle/>
          <a:p>
            <a:pPr algn="ctr">
              <a:tabLst>
                <a:tab pos="723900" algn="l"/>
                <a:tab pos="1447800" algn="l"/>
              </a:tabLst>
            </a:pPr>
            <a:fld id="{2518B744-27DC-6147-91F2-74DB32297A6B}" type="slidenum">
              <a:rPr lang="en-US">
                <a:solidFill>
                  <a:srgbClr val="000000"/>
                </a:solidFill>
              </a:rPr>
              <a:pPr algn="ctr">
                <a:tabLst>
                  <a:tab pos="723900" algn="l"/>
                  <a:tab pos="1447800" algn="l"/>
                </a:tabLst>
              </a:pPr>
              <a:t>86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4083" name="Title 1"/>
          <p:cNvSpPr txBox="1">
            <a:spLocks/>
          </p:cNvSpPr>
          <p:nvPr/>
        </p:nvSpPr>
        <p:spPr bwMode="auto">
          <a:xfrm>
            <a:off x="685800" y="188913"/>
            <a:ext cx="784860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/>
              <a:t>Content Negotiation in the datetime dimension</a:t>
            </a:r>
            <a:endParaRPr lang="en-US" sz="240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58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2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613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613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614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4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4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614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614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614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4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615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6153" name="Rectangle 26"/>
          <p:cNvSpPr>
            <a:spLocks noChangeArrowheads="1"/>
          </p:cNvSpPr>
          <p:nvPr/>
        </p:nvSpPr>
        <p:spPr bwMode="auto">
          <a:xfrm>
            <a:off x="304800" y="1143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615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97644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7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8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79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0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7818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3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5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6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78187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8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89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78190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91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8192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78193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78194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78195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6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7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8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199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8200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8201" name="Rectangle 26"/>
          <p:cNvSpPr>
            <a:spLocks noChangeArrowheads="1"/>
          </p:cNvSpPr>
          <p:nvPr/>
        </p:nvSpPr>
        <p:spPr bwMode="auto">
          <a:xfrm>
            <a:off x="304800" y="2057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78202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5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25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6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7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023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1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2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3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4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0235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6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37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0238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9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40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0241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0242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0243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4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5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6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7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248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0249" name="Rectangle 26"/>
          <p:cNvSpPr>
            <a:spLocks noChangeArrowheads="1"/>
          </p:cNvSpPr>
          <p:nvPr/>
        </p:nvSpPr>
        <p:spPr bwMode="auto">
          <a:xfrm>
            <a:off x="304800" y="29718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0250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3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472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HTTP Mechanics and the Web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0083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3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4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5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6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227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79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0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1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2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2283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4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5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2286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2287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88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2289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2290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2291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2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3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4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5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2296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2297" name="Rectangle 26"/>
          <p:cNvSpPr>
            <a:spLocks noChangeArrowheads="1"/>
          </p:cNvSpPr>
          <p:nvPr/>
        </p:nvSpPr>
        <p:spPr bwMode="auto">
          <a:xfrm>
            <a:off x="304800" y="39624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2298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  <a:p>
            <a:pPr algn="ctr" eaLnBrk="1" hangingPunct="1"/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1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21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2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4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432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7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9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0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4331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2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3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4334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5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36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4337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4338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4339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0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1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2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3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4344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4345" name="Rectangle 26"/>
          <p:cNvSpPr>
            <a:spLocks noChangeArrowheads="1"/>
          </p:cNvSpPr>
          <p:nvPr/>
        </p:nvSpPr>
        <p:spPr bwMode="auto">
          <a:xfrm>
            <a:off x="304800" y="48006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4346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63700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69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8006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715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1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9718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962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76200"/>
            <a:ext cx="7772400" cy="1143000"/>
          </a:xfrm>
        </p:spPr>
        <p:txBody>
          <a:bodyPr tIns="27432" bIns="27432"/>
          <a:lstStyle/>
          <a:p>
            <a:pPr eaLnBrk="1" hangingPunct="1"/>
            <a:r>
              <a:rPr lang="en-US">
                <a:latin typeface="Calibri" charset="0"/>
                <a:cs typeface="Arial" charset="0"/>
              </a:rPr>
              <a:t>Memento HTTP Flow</a:t>
            </a:r>
          </a:p>
        </p:txBody>
      </p:sp>
      <p:pic>
        <p:nvPicPr>
          <p:cNvPr id="186374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1430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5" name="Picture 7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779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05740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77" name="Picture 10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92338"/>
            <a:ext cx="6858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78" name="Text Box 12"/>
          <p:cNvSpPr txBox="1">
            <a:spLocks noChangeArrowheads="1"/>
          </p:cNvSpPr>
          <p:nvPr/>
        </p:nvSpPr>
        <p:spPr bwMode="auto">
          <a:xfrm>
            <a:off x="1295400" y="12192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HEAD R, Accept-Datetime</a:t>
            </a:r>
          </a:p>
        </p:txBody>
      </p:sp>
      <p:pic>
        <p:nvPicPr>
          <p:cNvPr id="186379" name="Picture 15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067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0" name="Picture 1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973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1" name="Text Box 21"/>
          <p:cNvSpPr txBox="1">
            <a:spLocks noChangeArrowheads="1"/>
          </p:cNvSpPr>
          <p:nvPr/>
        </p:nvSpPr>
        <p:spPr bwMode="auto">
          <a:xfrm>
            <a:off x="1295400" y="40163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302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M, Vary,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  <a:cs typeface="Courier New" charset="0"/>
            </a:endParaRPr>
          </a:p>
        </p:txBody>
      </p:sp>
      <p:pic>
        <p:nvPicPr>
          <p:cNvPr id="186382" name="Picture 26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355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6383" name="Picture 28" descr="firef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49938"/>
            <a:ext cx="685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384" name="Text Box 31"/>
          <p:cNvSpPr txBox="1">
            <a:spLocks noChangeArrowheads="1"/>
          </p:cNvSpPr>
          <p:nvPr/>
        </p:nvSpPr>
        <p:spPr bwMode="auto">
          <a:xfrm>
            <a:off x="1143000" y="57912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Memento-Datetime,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  <a:cs typeface="Wingdings" charset="0"/>
              </a:rPr>
              <a:t>R,B,M</a:t>
            </a:r>
            <a:endParaRPr lang="en-US" sz="2000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86385" name="Text Box 41"/>
          <p:cNvSpPr txBox="1">
            <a:spLocks noChangeArrowheads="1"/>
          </p:cNvSpPr>
          <p:nvPr/>
        </p:nvSpPr>
        <p:spPr bwMode="auto">
          <a:xfrm>
            <a:off x="1295400" y="3048000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G, Accept-Datetime</a:t>
            </a:r>
          </a:p>
        </p:txBody>
      </p:sp>
      <p:sp>
        <p:nvSpPr>
          <p:cNvPr id="186386" name="Text Box 42"/>
          <p:cNvSpPr txBox="1">
            <a:spLocks noChangeArrowheads="1"/>
          </p:cNvSpPr>
          <p:nvPr/>
        </p:nvSpPr>
        <p:spPr bwMode="auto">
          <a:xfrm>
            <a:off x="1295400" y="4854575"/>
            <a:ext cx="655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GET M, Accept-Datetime</a:t>
            </a:r>
          </a:p>
        </p:txBody>
      </p:sp>
      <p:cxnSp>
        <p:nvCxnSpPr>
          <p:cNvPr id="186387" name="Straight Arrow Connector 31"/>
          <p:cNvCxnSpPr>
            <a:cxnSpLocks noChangeShapeType="1"/>
          </p:cNvCxnSpPr>
          <p:nvPr/>
        </p:nvCxnSpPr>
        <p:spPr bwMode="auto">
          <a:xfrm>
            <a:off x="1143000" y="16002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8" name="Straight Arrow Connector 33"/>
          <p:cNvCxnSpPr>
            <a:cxnSpLocks noChangeShapeType="1"/>
          </p:cNvCxnSpPr>
          <p:nvPr/>
        </p:nvCxnSpPr>
        <p:spPr bwMode="auto">
          <a:xfrm rot="10800000">
            <a:off x="1143000" y="2514600"/>
            <a:ext cx="6858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89" name="Straight Arrow Connector 35"/>
          <p:cNvCxnSpPr>
            <a:cxnSpLocks noChangeShapeType="1"/>
          </p:cNvCxnSpPr>
          <p:nvPr/>
        </p:nvCxnSpPr>
        <p:spPr bwMode="auto">
          <a:xfrm flipV="1">
            <a:off x="1143000" y="34290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0" name="Straight Arrow Connector 37"/>
          <p:cNvCxnSpPr>
            <a:cxnSpLocks noChangeShapeType="1"/>
          </p:cNvCxnSpPr>
          <p:nvPr/>
        </p:nvCxnSpPr>
        <p:spPr bwMode="auto">
          <a:xfrm rot="10800000" flipV="1">
            <a:off x="1143000" y="44196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1" name="Straight Arrow Connector 39"/>
          <p:cNvCxnSpPr>
            <a:cxnSpLocks noChangeShapeType="1"/>
          </p:cNvCxnSpPr>
          <p:nvPr/>
        </p:nvCxnSpPr>
        <p:spPr bwMode="auto">
          <a:xfrm flipV="1">
            <a:off x="1143000" y="52578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6392" name="Straight Arrow Connector 41"/>
          <p:cNvCxnSpPr>
            <a:cxnSpLocks noChangeShapeType="1"/>
          </p:cNvCxnSpPr>
          <p:nvPr/>
        </p:nvCxnSpPr>
        <p:spPr bwMode="auto">
          <a:xfrm rot="10800000" flipV="1">
            <a:off x="1143000" y="6172200"/>
            <a:ext cx="6858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6393" name="Rectangle 26"/>
          <p:cNvSpPr>
            <a:spLocks noChangeArrowheads="1"/>
          </p:cNvSpPr>
          <p:nvPr/>
        </p:nvSpPr>
        <p:spPr bwMode="auto">
          <a:xfrm>
            <a:off x="304800" y="5715000"/>
            <a:ext cx="8610600" cy="838200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sz="2400"/>
          </a:p>
        </p:txBody>
      </p:sp>
      <p:sp>
        <p:nvSpPr>
          <p:cNvPr id="186394" name="Text Box 31"/>
          <p:cNvSpPr txBox="1">
            <a:spLocks noChangeArrowheads="1"/>
          </p:cNvSpPr>
          <p:nvPr/>
        </p:nvSpPr>
        <p:spPr bwMode="auto">
          <a:xfrm>
            <a:off x="1066800" y="2133600"/>
            <a:ext cx="693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>
                <a:solidFill>
                  <a:srgbClr val="000000"/>
                </a:solidFill>
                <a:latin typeface="Courier New" charset="0"/>
              </a:rPr>
              <a:t>200, Link</a:t>
            </a:r>
            <a:r>
              <a:rPr lang="en-US" sz="2000">
                <a:solidFill>
                  <a:srgbClr val="000000"/>
                </a:solidFill>
                <a:latin typeface="Wingdings" charset="0"/>
                <a:cs typeface="Wingdings" charset="0"/>
              </a:rPr>
              <a:t></a:t>
            </a:r>
            <a:r>
              <a:rPr lang="en-US" sz="2000">
                <a:solidFill>
                  <a:srgbClr val="000000"/>
                </a:solidFill>
                <a:latin typeface="Courier New" charset="0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19606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The Memento Framework</a:t>
            </a:r>
          </a:p>
        </p:txBody>
      </p:sp>
      <p:pic>
        <p:nvPicPr>
          <p:cNvPr id="188418" name="Picture 12" descr="mement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9363"/>
            <a:ext cx="91440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2474" y="5810940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  <a:hlinkClick r:id="rId4"/>
              </a:rPr>
              <a:t>http://timetravel.mementoweb.org/</a:t>
            </a:r>
            <a:r>
              <a:rPr lang="en-US" dirty="0" smtClean="0">
                <a:latin typeface="Arial"/>
                <a:cs typeface="Arial"/>
              </a:rPr>
              <a:t> </a:t>
            </a:r>
          </a:p>
          <a:p>
            <a:pPr algn="ctr"/>
            <a:r>
              <a:rPr lang="en-US" dirty="0" smtClean="0">
                <a:latin typeface="Arial"/>
                <a:cs typeface="Arial"/>
                <a:hlinkClick r:id="rId5"/>
              </a:rPr>
              <a:t>https://tools.ietf.org/html/rfc7089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115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extBox 1"/>
          <p:cNvSpPr txBox="1">
            <a:spLocks noChangeArrowheads="1"/>
          </p:cNvSpPr>
          <p:nvPr/>
        </p:nvSpPr>
        <p:spPr bwMode="auto">
          <a:xfrm>
            <a:off x="0" y="1600200"/>
            <a:ext cx="98345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HEAD /demo-special/</a:t>
            </a:r>
            <a:r>
              <a:rPr lang="en-US" sz="1100" dirty="0" err="1">
                <a:latin typeface="Courier New" charset="0"/>
                <a:cs typeface="Courier New" charset="0"/>
              </a:rPr>
              <a:t>index.php</a:t>
            </a:r>
            <a:r>
              <a:rPr lang="en-US" sz="1100" dirty="0">
                <a:latin typeface="Courier New" charset="0"/>
                <a:cs typeface="Courier New" charset="0"/>
              </a:rPr>
              <a:t>/</a:t>
            </a:r>
            <a:r>
              <a:rPr lang="en-US" sz="1100" dirty="0" err="1">
                <a:latin typeface="Courier New" charset="0"/>
                <a:cs typeface="Courier New" charset="0"/>
              </a:rPr>
              <a:t>Daenerys_Targaryen</a:t>
            </a:r>
            <a:r>
              <a:rPr lang="en-US" sz="1100" dirty="0">
                <a:latin typeface="Courier New" charset="0"/>
                <a:cs typeface="Courier New" charset="0"/>
              </a:rPr>
              <a:t> HTTP/1.1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User-Agent: curl/7.19.7 (x86_64-redhat-linux-gnu) </a:t>
            </a:r>
            <a:r>
              <a:rPr lang="en-US" sz="1100" dirty="0" err="1">
                <a:latin typeface="Courier New" charset="0"/>
                <a:cs typeface="Courier New" charset="0"/>
              </a:rPr>
              <a:t>libcurl</a:t>
            </a:r>
            <a:r>
              <a:rPr lang="en-US" sz="1100" dirty="0">
                <a:latin typeface="Courier New" charset="0"/>
                <a:cs typeface="Courier New" charset="0"/>
              </a:rPr>
              <a:t>/7.19.7 NSS/3.14.3.0 </a:t>
            </a:r>
            <a:r>
              <a:rPr lang="en-US" sz="1100" dirty="0" err="1">
                <a:latin typeface="Courier New" charset="0"/>
                <a:cs typeface="Courier New" charset="0"/>
              </a:rPr>
              <a:t>zlib</a:t>
            </a:r>
            <a:r>
              <a:rPr lang="en-US" sz="1100" dirty="0">
                <a:latin typeface="Courier New" charset="0"/>
                <a:cs typeface="Courier New" charset="0"/>
              </a:rPr>
              <a:t>/1.2.3 </a:t>
            </a:r>
            <a:r>
              <a:rPr lang="en-US" sz="1100" dirty="0" err="1">
                <a:latin typeface="Courier New" charset="0"/>
                <a:cs typeface="Courier New" charset="0"/>
              </a:rPr>
              <a:t>libidn</a:t>
            </a:r>
            <a:r>
              <a:rPr lang="en-US" sz="1100" dirty="0">
                <a:latin typeface="Courier New" charset="0"/>
                <a:cs typeface="Courier New" charset="0"/>
              </a:rPr>
              <a:t>/1.18 libssh2/1.4.2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Host: localhost:8080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Accept: */*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Accept-</a:t>
            </a:r>
            <a:r>
              <a:rPr lang="en-US" sz="1100" dirty="0" err="1">
                <a:latin typeface="Courier New" charset="0"/>
                <a:cs typeface="Courier New" charset="0"/>
              </a:rPr>
              <a:t>Datetime</a:t>
            </a:r>
            <a:r>
              <a:rPr lang="en-US" sz="1100" dirty="0">
                <a:latin typeface="Courier New" charset="0"/>
                <a:cs typeface="Courier New" charset="0"/>
              </a:rPr>
              <a:t>: Thu, 01 Jan 2012 00:00:00 GMT</a:t>
            </a:r>
          </a:p>
          <a:p>
            <a:pPr eaLnBrk="1" hangingPunct="1"/>
            <a:endParaRPr lang="en-US" sz="11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HTTP/1.1 200 OK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Date: Mon, 14 Apr 2014 22:35:17 GMT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Server: Apache/2.2.15 (Red Hat)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X-Powered-By: PHP/5.3.3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X-Content-Type-Options: </a:t>
            </a:r>
            <a:r>
              <a:rPr lang="en-US" sz="1100" dirty="0" err="1">
                <a:latin typeface="Courier New" charset="0"/>
                <a:cs typeface="Courier New" charset="0"/>
              </a:rPr>
              <a:t>nosniff</a:t>
            </a:r>
            <a:endParaRPr lang="en-US" sz="1100" dirty="0"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Link: &lt;http://ws-dl-10.cs.odu.edu/demo-special/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index.php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/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Daenerys_Targaryen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&gt;; 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rel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="original latest-version",</a:t>
            </a:r>
          </a:p>
          <a:p>
            <a:pPr eaLnBrk="1" hangingPunct="1"/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&lt;http://ws-dl-10.cs.odu.edu/demo-special/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index.php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/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Special:TimeGate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/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Daenerys_Targaryen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&gt;; 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rel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="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timegate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",</a:t>
            </a:r>
          </a:p>
          <a:p>
            <a:pPr eaLnBrk="1" hangingPunct="1"/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&lt;http://ws-dl-10.cs.odu.edu/demo-special/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index.php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/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Special:TimeMap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/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Daenerys_Targaryen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&gt;; 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rel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="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timemap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"; </a:t>
            </a:r>
          </a:p>
          <a:p>
            <a:pPr eaLnBrk="1" hangingPunct="1"/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type="application/link-format"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Content-language: en</a:t>
            </a:r>
          </a:p>
          <a:p>
            <a:pPr eaLnBrk="1" hangingPunct="1"/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Vary: Accept-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Encoding,Accept</a:t>
            </a:r>
            <a:r>
              <a:rPr lang="en-US" sz="11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-</a:t>
            </a:r>
            <a:r>
              <a:rPr lang="en-US" sz="11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Datetime,Cookie</a:t>
            </a:r>
            <a:endParaRPr lang="en-US" sz="11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Cache-Control: s-</a:t>
            </a:r>
            <a:r>
              <a:rPr lang="en-US" sz="1100" dirty="0" err="1">
                <a:latin typeface="Courier New" charset="0"/>
                <a:cs typeface="Courier New" charset="0"/>
              </a:rPr>
              <a:t>maxage</a:t>
            </a:r>
            <a:r>
              <a:rPr lang="en-US" sz="1100" dirty="0">
                <a:latin typeface="Courier New" charset="0"/>
                <a:cs typeface="Courier New" charset="0"/>
              </a:rPr>
              <a:t>=18000, must-revalidate, max-age=0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Last-Modified: Tue, 08 Apr 2014 00:20:01 GMT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Connection: close</a:t>
            </a:r>
          </a:p>
          <a:p>
            <a:pPr eaLnBrk="1" hangingPunct="1"/>
            <a:r>
              <a:rPr lang="en-US" sz="1100" dirty="0">
                <a:latin typeface="Courier New" charset="0"/>
                <a:cs typeface="Courier New" charset="0"/>
              </a:rPr>
              <a:t>Content-Type: text/html; charset=UTF-8</a:t>
            </a:r>
          </a:p>
          <a:p>
            <a:pPr eaLnBrk="1" hangingPunct="1"/>
            <a:endParaRPr lang="en-US" sz="1100" dirty="0">
              <a:latin typeface="Courier New" charset="0"/>
              <a:cs typeface="Courier New" charset="0"/>
            </a:endParaRPr>
          </a:p>
        </p:txBody>
      </p:sp>
      <p:sp>
        <p:nvSpPr>
          <p:cNvPr id="190466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Hints from the live web server</a:t>
            </a:r>
          </a:p>
        </p:txBody>
      </p:sp>
      <p:sp>
        <p:nvSpPr>
          <p:cNvPr id="190467" name="TextBox 3"/>
          <p:cNvSpPr txBox="1">
            <a:spLocks noChangeArrowheads="1"/>
          </p:cNvSpPr>
          <p:nvPr/>
        </p:nvSpPr>
        <p:spPr bwMode="auto">
          <a:xfrm>
            <a:off x="1447800" y="6096000"/>
            <a:ext cx="6462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2"/>
              </a:rPr>
              <a:t>http://ws-dl.blogspot.com/2014/04/2014-04-18-timegate-design-options-for.html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60110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TextBox 1"/>
          <p:cNvSpPr txBox="1">
            <a:spLocks noChangeArrowheads="1"/>
          </p:cNvSpPr>
          <p:nvPr/>
        </p:nvSpPr>
        <p:spPr bwMode="auto">
          <a:xfrm>
            <a:off x="0" y="1600200"/>
            <a:ext cx="9142422" cy="304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/>
                <a:cs typeface="Courier New"/>
              </a:rPr>
              <a:t>% curl -I https://www.w3.org/TR/CSP/</a:t>
            </a:r>
          </a:p>
          <a:p>
            <a:r>
              <a:rPr lang="en-US" sz="1200" dirty="0">
                <a:latin typeface="Courier New"/>
                <a:cs typeface="Courier New"/>
              </a:rPr>
              <a:t>HTTP/2 200 </a:t>
            </a:r>
          </a:p>
          <a:p>
            <a:r>
              <a:rPr lang="en-US" sz="1200" dirty="0">
                <a:latin typeface="Courier New"/>
                <a:cs typeface="Courier New"/>
              </a:rPr>
              <a:t>date: Thu, 03 Sep 2020 16:06:47 GMT</a:t>
            </a:r>
          </a:p>
          <a:p>
            <a:r>
              <a:rPr lang="en-US" sz="1200" dirty="0">
                <a:latin typeface="Courier New"/>
                <a:cs typeface="Courier New"/>
              </a:rPr>
              <a:t>content-location: </a:t>
            </a:r>
            <a:r>
              <a:rPr lang="en-US" sz="1200" dirty="0" err="1">
                <a:latin typeface="Courier New"/>
                <a:cs typeface="Courier New"/>
              </a:rPr>
              <a:t>Overview.html</a:t>
            </a:r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last-modified: Mon, 15 Oct 2018 07:32:49 GMT</a:t>
            </a:r>
          </a:p>
          <a:p>
            <a:r>
              <a:rPr lang="de-DE" sz="1200" dirty="0" err="1">
                <a:latin typeface="Courier New"/>
                <a:cs typeface="Courier New"/>
              </a:rPr>
              <a:t>etag</a:t>
            </a:r>
            <a:r>
              <a:rPr lang="de-DE" sz="1200" dirty="0">
                <a:latin typeface="Courier New"/>
                <a:cs typeface="Courier New"/>
              </a:rPr>
              <a:t>: "c0e7d-5783f71ad2a40;50c0ad3d967c0"</a:t>
            </a:r>
          </a:p>
          <a:p>
            <a:r>
              <a:rPr lang="de-DE" sz="1200" dirty="0" err="1">
                <a:latin typeface="Courier New"/>
                <a:cs typeface="Courier New"/>
              </a:rPr>
              <a:t>accept</a:t>
            </a:r>
            <a:r>
              <a:rPr lang="de-DE" sz="1200" dirty="0">
                <a:latin typeface="Courier New"/>
                <a:cs typeface="Courier New"/>
              </a:rPr>
              <a:t>-ranges: </a:t>
            </a:r>
            <a:r>
              <a:rPr lang="de-DE" sz="1200" dirty="0" err="1">
                <a:latin typeface="Courier New"/>
                <a:cs typeface="Courier New"/>
              </a:rPr>
              <a:t>bytes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 err="1">
                <a:latin typeface="Courier New"/>
                <a:cs typeface="Courier New"/>
              </a:rPr>
              <a:t>content-length</a:t>
            </a:r>
            <a:r>
              <a:rPr lang="de-DE" sz="1200" dirty="0">
                <a:latin typeface="Courier New"/>
                <a:cs typeface="Courier New"/>
              </a:rPr>
              <a:t>: 790141</a:t>
            </a:r>
          </a:p>
          <a:p>
            <a:r>
              <a:rPr lang="de-DE" sz="1200" dirty="0">
                <a:latin typeface="Courier New"/>
                <a:cs typeface="Courier New"/>
              </a:rPr>
              <a:t>cache-</a:t>
            </a:r>
            <a:r>
              <a:rPr lang="de-DE" sz="1200" dirty="0" err="1">
                <a:latin typeface="Courier New"/>
                <a:cs typeface="Courier New"/>
              </a:rPr>
              <a:t>control</a:t>
            </a:r>
            <a:r>
              <a:rPr lang="de-DE" sz="1200" dirty="0">
                <a:latin typeface="Courier New"/>
                <a:cs typeface="Courier New"/>
              </a:rPr>
              <a:t>: </a:t>
            </a:r>
            <a:r>
              <a:rPr lang="de-DE" sz="1200" dirty="0" err="1">
                <a:latin typeface="Courier New"/>
                <a:cs typeface="Courier New"/>
              </a:rPr>
              <a:t>max-age</a:t>
            </a:r>
            <a:r>
              <a:rPr lang="de-DE" sz="1200" dirty="0">
                <a:latin typeface="Courier New"/>
                <a:cs typeface="Courier New"/>
              </a:rPr>
              <a:t>=31536000</a:t>
            </a:r>
          </a:p>
          <a:p>
            <a:r>
              <a:rPr lang="fr-FR" sz="1200" dirty="0">
                <a:latin typeface="Courier New"/>
                <a:cs typeface="Courier New"/>
              </a:rPr>
              <a:t>expires: </a:t>
            </a:r>
            <a:r>
              <a:rPr lang="fr-FR" sz="1200" dirty="0" err="1">
                <a:latin typeface="Courier New"/>
                <a:cs typeface="Courier New"/>
              </a:rPr>
              <a:t>Fri</a:t>
            </a:r>
            <a:r>
              <a:rPr lang="fr-FR" sz="1200" dirty="0">
                <a:latin typeface="Courier New"/>
                <a:cs typeface="Courier New"/>
              </a:rPr>
              <a:t>, 03 Sep 2021 16:06:47 GMT</a:t>
            </a:r>
          </a:p>
          <a:p>
            <a:r>
              <a:rPr lang="fr-FR" sz="1200" dirty="0" err="1">
                <a:latin typeface="Courier New"/>
                <a:cs typeface="Courier New"/>
              </a:rPr>
              <a:t>vary</a:t>
            </a:r>
            <a:r>
              <a:rPr lang="fr-FR" sz="1200" dirty="0">
                <a:latin typeface="Courier New"/>
                <a:cs typeface="Courier New"/>
              </a:rPr>
              <a:t>: </a:t>
            </a:r>
            <a:r>
              <a:rPr lang="fr-FR" sz="1200" dirty="0" err="1">
                <a:latin typeface="Courier New"/>
                <a:cs typeface="Courier New"/>
              </a:rPr>
              <a:t>Accept-Encoding</a:t>
            </a:r>
            <a:endParaRPr lang="fr-FR" sz="1200" dirty="0">
              <a:latin typeface="Courier New"/>
              <a:cs typeface="Courier New"/>
            </a:endParaRPr>
          </a:p>
          <a:p>
            <a:r>
              <a:rPr lang="fr-FR" sz="1200" dirty="0" err="1">
                <a:solidFill>
                  <a:srgbClr val="FF0000"/>
                </a:solidFill>
                <a:latin typeface="Courier New"/>
                <a:cs typeface="Courier New"/>
              </a:rPr>
              <a:t>link</a:t>
            </a:r>
            <a:r>
              <a:rPr lang="fr-FR" sz="1200" dirty="0">
                <a:solidFill>
                  <a:srgbClr val="FF0000"/>
                </a:solidFill>
                <a:latin typeface="Courier New"/>
                <a:cs typeface="Courier New"/>
              </a:rPr>
              <a:t>: &lt;</a:t>
            </a:r>
            <a:r>
              <a:rPr lang="fr-FR" sz="1200" dirty="0" err="1">
                <a:solidFill>
                  <a:srgbClr val="FF0000"/>
                </a:solidFill>
                <a:latin typeface="Courier New"/>
                <a:cs typeface="Courier New"/>
              </a:rPr>
              <a:t>https</a:t>
            </a:r>
            <a:r>
              <a:rPr lang="fr-FR" sz="1200" dirty="0">
                <a:solidFill>
                  <a:srgbClr val="FF0000"/>
                </a:solidFill>
                <a:latin typeface="Courier New"/>
                <a:cs typeface="Courier New"/>
              </a:rPr>
              <a:t>://</a:t>
            </a:r>
            <a:r>
              <a:rPr lang="fr-FR" sz="1200" dirty="0" err="1">
                <a:solidFill>
                  <a:srgbClr val="FF0000"/>
                </a:solidFill>
                <a:latin typeface="Courier New"/>
                <a:cs typeface="Courier New"/>
              </a:rPr>
              <a:t>timetravel.mementoweb.org</a:t>
            </a:r>
            <a:r>
              <a:rPr lang="fr-FR" sz="1200" dirty="0">
                <a:solidFill>
                  <a:srgbClr val="FF0000"/>
                </a:solidFill>
                <a:latin typeface="Courier New"/>
                <a:cs typeface="Courier New"/>
              </a:rPr>
              <a:t>/w3c/</a:t>
            </a:r>
            <a:r>
              <a:rPr lang="fr-FR" sz="1200" dirty="0" err="1">
                <a:solidFill>
                  <a:srgbClr val="FF0000"/>
                </a:solidFill>
                <a:latin typeface="Courier New"/>
                <a:cs typeface="Courier New"/>
              </a:rPr>
              <a:t>timegate</a:t>
            </a:r>
            <a:r>
              <a:rPr lang="fr-FR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fr-FR" sz="1200" dirty="0" err="1">
                <a:solidFill>
                  <a:srgbClr val="FF0000"/>
                </a:solidFill>
                <a:latin typeface="Courier New"/>
                <a:cs typeface="Courier New"/>
              </a:rPr>
              <a:t>https</a:t>
            </a:r>
            <a:r>
              <a:rPr lang="fr-FR" sz="1200" dirty="0">
                <a:solidFill>
                  <a:srgbClr val="FF0000"/>
                </a:solidFill>
                <a:latin typeface="Courier New"/>
                <a:cs typeface="Courier New"/>
              </a:rPr>
              <a:t>://www.w3.org/TR/CSP3/&gt;;</a:t>
            </a:r>
            <a:r>
              <a:rPr lang="fr-FR" sz="1200" dirty="0" err="1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fr-FR" sz="1200" dirty="0">
                <a:solidFill>
                  <a:srgbClr val="FF0000"/>
                </a:solidFill>
                <a:latin typeface="Courier New"/>
                <a:cs typeface="Courier New"/>
              </a:rPr>
              <a:t>="</a:t>
            </a:r>
            <a:r>
              <a:rPr lang="fr-FR" sz="1200" dirty="0" err="1">
                <a:solidFill>
                  <a:srgbClr val="FF0000"/>
                </a:solidFill>
                <a:latin typeface="Courier New"/>
                <a:cs typeface="Courier New"/>
              </a:rPr>
              <a:t>timegate</a:t>
            </a:r>
            <a:r>
              <a:rPr lang="fr-FR" sz="1200" dirty="0">
                <a:solidFill>
                  <a:srgbClr val="FF0000"/>
                </a:solidFill>
                <a:latin typeface="Courier New"/>
                <a:cs typeface="Courier New"/>
              </a:rPr>
              <a:t>"</a:t>
            </a:r>
          </a:p>
          <a:p>
            <a:r>
              <a:rPr lang="fr-FR" sz="1200" dirty="0" err="1">
                <a:latin typeface="Courier New"/>
                <a:cs typeface="Courier New"/>
              </a:rPr>
              <a:t>access</a:t>
            </a:r>
            <a:r>
              <a:rPr lang="fr-FR" sz="1200" dirty="0">
                <a:latin typeface="Courier New"/>
                <a:cs typeface="Courier New"/>
              </a:rPr>
              <a:t>-control-</a:t>
            </a:r>
            <a:r>
              <a:rPr lang="fr-FR" sz="1200" dirty="0" err="1">
                <a:latin typeface="Courier New"/>
                <a:cs typeface="Courier New"/>
              </a:rPr>
              <a:t>allow</a:t>
            </a:r>
            <a:r>
              <a:rPr lang="fr-FR" sz="1200" dirty="0">
                <a:latin typeface="Courier New"/>
                <a:cs typeface="Courier New"/>
              </a:rPr>
              <a:t>-</a:t>
            </a:r>
            <a:r>
              <a:rPr lang="fr-FR" sz="1200" dirty="0" err="1">
                <a:latin typeface="Courier New"/>
                <a:cs typeface="Courier New"/>
              </a:rPr>
              <a:t>origin</a:t>
            </a:r>
            <a:r>
              <a:rPr lang="fr-FR" sz="1200" dirty="0">
                <a:latin typeface="Courier New"/>
                <a:cs typeface="Courier New"/>
              </a:rPr>
              <a:t>: *</a:t>
            </a:r>
          </a:p>
          <a:p>
            <a:r>
              <a:rPr lang="fr-FR" sz="1200" dirty="0">
                <a:latin typeface="Courier New"/>
                <a:cs typeface="Courier New"/>
              </a:rPr>
              <a:t>content-type: </a:t>
            </a:r>
            <a:r>
              <a:rPr lang="fr-FR" sz="1200" dirty="0" err="1">
                <a:latin typeface="Courier New"/>
                <a:cs typeface="Courier New"/>
              </a:rPr>
              <a:t>text</a:t>
            </a:r>
            <a:r>
              <a:rPr lang="fr-FR" sz="1200" dirty="0">
                <a:latin typeface="Courier New"/>
                <a:cs typeface="Courier New"/>
              </a:rPr>
              <a:t>/html; </a:t>
            </a:r>
            <a:r>
              <a:rPr lang="fr-FR" sz="1200" dirty="0" err="1">
                <a:latin typeface="Courier New"/>
                <a:cs typeface="Courier New"/>
              </a:rPr>
              <a:t>charset</a:t>
            </a:r>
            <a:r>
              <a:rPr lang="fr-FR" sz="1200" dirty="0">
                <a:latin typeface="Courier New"/>
                <a:cs typeface="Courier New"/>
              </a:rPr>
              <a:t>=utf-8</a:t>
            </a:r>
          </a:p>
          <a:p>
            <a:r>
              <a:rPr lang="fr-FR" sz="1200" dirty="0">
                <a:latin typeface="Courier New"/>
                <a:cs typeface="Courier New"/>
              </a:rPr>
              <a:t>strict-transport-</a:t>
            </a:r>
            <a:r>
              <a:rPr lang="fr-FR" sz="1200" dirty="0" err="1">
                <a:latin typeface="Courier New"/>
                <a:cs typeface="Courier New"/>
              </a:rPr>
              <a:t>security</a:t>
            </a:r>
            <a:r>
              <a:rPr lang="fr-FR" sz="1200" dirty="0">
                <a:latin typeface="Courier New"/>
                <a:cs typeface="Courier New"/>
              </a:rPr>
              <a:t>: max-</a:t>
            </a:r>
            <a:r>
              <a:rPr lang="fr-FR" sz="1200" dirty="0" err="1">
                <a:latin typeface="Courier New"/>
                <a:cs typeface="Courier New"/>
              </a:rPr>
              <a:t>age</a:t>
            </a:r>
            <a:r>
              <a:rPr lang="fr-FR" sz="1200" dirty="0">
                <a:latin typeface="Courier New"/>
                <a:cs typeface="Courier New"/>
              </a:rPr>
              <a:t>=15552000; </a:t>
            </a:r>
            <a:r>
              <a:rPr lang="fr-FR" sz="1200" dirty="0" err="1">
                <a:latin typeface="Courier New"/>
                <a:cs typeface="Courier New"/>
              </a:rPr>
              <a:t>includeSubdomains</a:t>
            </a:r>
            <a:r>
              <a:rPr lang="fr-FR" sz="1200" dirty="0">
                <a:latin typeface="Courier New"/>
                <a:cs typeface="Courier New"/>
              </a:rPr>
              <a:t>; </a:t>
            </a:r>
            <a:r>
              <a:rPr lang="fr-FR" sz="1200" dirty="0" err="1">
                <a:latin typeface="Courier New"/>
                <a:cs typeface="Courier New"/>
              </a:rPr>
              <a:t>preload</a:t>
            </a:r>
            <a:endParaRPr lang="fr-FR" sz="1200" dirty="0">
              <a:latin typeface="Courier New"/>
              <a:cs typeface="Courier New"/>
            </a:endParaRPr>
          </a:p>
          <a:p>
            <a:r>
              <a:rPr lang="fr-FR" sz="1200" dirty="0">
                <a:latin typeface="Courier New"/>
                <a:cs typeface="Courier New"/>
              </a:rPr>
              <a:t>content-</a:t>
            </a:r>
            <a:r>
              <a:rPr lang="fr-FR" sz="1200" dirty="0" err="1">
                <a:latin typeface="Courier New"/>
                <a:cs typeface="Courier New"/>
              </a:rPr>
              <a:t>security</a:t>
            </a:r>
            <a:r>
              <a:rPr lang="fr-FR" sz="1200" dirty="0">
                <a:latin typeface="Courier New"/>
                <a:cs typeface="Courier New"/>
              </a:rPr>
              <a:t>-</a:t>
            </a:r>
            <a:r>
              <a:rPr lang="fr-FR" sz="1200" dirty="0" err="1">
                <a:latin typeface="Courier New"/>
                <a:cs typeface="Courier New"/>
              </a:rPr>
              <a:t>policy</a:t>
            </a:r>
            <a:r>
              <a:rPr lang="fr-FR" sz="1200" dirty="0">
                <a:latin typeface="Courier New"/>
                <a:cs typeface="Courier New"/>
              </a:rPr>
              <a:t>: upgrade-</a:t>
            </a:r>
            <a:r>
              <a:rPr lang="fr-FR" sz="1200" dirty="0" err="1">
                <a:latin typeface="Courier New"/>
                <a:cs typeface="Courier New"/>
              </a:rPr>
              <a:t>insecure</a:t>
            </a:r>
            <a:r>
              <a:rPr lang="fr-FR" sz="1200" dirty="0">
                <a:latin typeface="Courier New"/>
                <a:cs typeface="Courier New"/>
              </a:rPr>
              <a:t>-</a:t>
            </a:r>
            <a:r>
              <a:rPr lang="fr-FR" sz="1200" dirty="0" err="1">
                <a:latin typeface="Courier New"/>
                <a:cs typeface="Courier New"/>
              </a:rPr>
              <a:t>requests</a:t>
            </a:r>
            <a:endParaRPr lang="fr-FR" sz="1200" dirty="0">
              <a:latin typeface="Courier New"/>
              <a:cs typeface="Courier New"/>
            </a:endParaRPr>
          </a:p>
        </p:txBody>
      </p:sp>
      <p:sp>
        <p:nvSpPr>
          <p:cNvPr id="190466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 smtClean="0">
                <a:cs typeface="Arial" charset="0"/>
              </a:rPr>
              <a:t>Example: w3c.org</a:t>
            </a:r>
            <a:endParaRPr lang="en-US" sz="2400" dirty="0">
              <a:cs typeface="Arial" charset="0"/>
            </a:endParaRPr>
          </a:p>
        </p:txBody>
      </p:sp>
      <p:sp>
        <p:nvSpPr>
          <p:cNvPr id="190467" name="TextBox 3"/>
          <p:cNvSpPr txBox="1">
            <a:spLocks noChangeArrowheads="1"/>
          </p:cNvSpPr>
          <p:nvPr/>
        </p:nvSpPr>
        <p:spPr bwMode="auto">
          <a:xfrm>
            <a:off x="1447800" y="6096000"/>
            <a:ext cx="64627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hlinkClick r:id="rId2"/>
              </a:rPr>
              <a:t>http://ws-dl.blogspot.com/2014/04/2014-04-18-timegate-design-options-for.html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420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TextBox 1"/>
          <p:cNvSpPr txBox="1">
            <a:spLocks noChangeArrowheads="1"/>
          </p:cNvSpPr>
          <p:nvPr/>
        </p:nvSpPr>
        <p:spPr bwMode="auto">
          <a:xfrm>
            <a:off x="38100" y="990600"/>
            <a:ext cx="877252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latin typeface="Courier New" charset="0"/>
                <a:cs typeface="Courier New" charset="0"/>
              </a:rPr>
              <a:t>$ curl -i http://memgator.cs.odu.edu/timemap/link/http://www.cs.odu.edu/~mln/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HTTP/1.1 200 OK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Server: nginx/1.11.3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Date: Thu, 02 Feb 2017 05:45:05 GMT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200">
              <a:latin typeface="Courier New" charset="0"/>
              <a:cs typeface="Courier New" charset="0"/>
            </a:endParaRPr>
          </a:p>
          <a:p>
            <a:r>
              <a:rPr lang="en-US" sz="1200">
                <a:latin typeface="Courier New" charset="0"/>
                <a:cs typeface="Courier New" charset="0"/>
              </a:rPr>
              <a:t>&lt;http://www.cs.odu.edu/~mln/&gt;; rel="original",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&lt;http://memgator.cs.odu.edu/timemap/link/http://www.cs.odu.edu/~mln/&gt;; rel="self";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type="application/link-format",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&lt;http://web.archive.org/web/20020526053005/http://www.cs.odu.edu/~mln/&gt;; rel="first 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26 May 2002 05:30:05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&lt;http://web.archive.org/web/20020528083321/http://www.cs.odu.edu/~mln/&gt;;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datetime="Tue, 28 May 2002 08:33:21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&lt;http://web.archive.org/web/20020720051448/http://www.cs.odu.edu/~mln&gt;;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datetime="Sat, 20 Jul 2002 05:14:48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&lt;http://web.archive.org/web/20020724230216/http://www.cs.odu.edu/~mln/&gt;;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datetime="Wed, 24 Jul 2002 23:02:16 GMT",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&lt;http://web.archive.org/web/20020811035033/http://www.cs.odu.edu/~mln&gt;; rel="memento"; </a:t>
            </a:r>
          </a:p>
          <a:p>
            <a:r>
              <a:rPr lang="en-US" sz="1200">
                <a:latin typeface="Courier New" charset="0"/>
                <a:cs typeface="Courier New" charset="0"/>
              </a:rPr>
              <a:t>datetime="Sun, 11 Aug 2002 03:50:33 GMT",</a:t>
            </a:r>
          </a:p>
          <a:p>
            <a:pPr eaLnBrk="1" hangingPunct="1"/>
            <a:r>
              <a:rPr lang="en-US" sz="1200">
                <a:latin typeface="Courier New" charset="0"/>
                <a:cs typeface="Courier New" charset="0"/>
              </a:rPr>
              <a:t>[deletia]</a:t>
            </a:r>
          </a:p>
        </p:txBody>
      </p:sp>
      <p:sp>
        <p:nvSpPr>
          <p:cNvPr id="191490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Aggregator TimeMap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60569" y="6344625"/>
            <a:ext cx="40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/>
                <a:cs typeface="Arial"/>
                <a:hlinkClick r:id="rId2"/>
              </a:rPr>
              <a:t>https://github.com/oduwsdl/memgator</a:t>
            </a:r>
            <a:r>
              <a:rPr lang="en-US" dirty="0" smtClean="0">
                <a:latin typeface="Arial"/>
                <a:cs typeface="Arial"/>
              </a:rPr>
              <a:t> 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98408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TextBox 1"/>
          <p:cNvSpPr txBox="1">
            <a:spLocks noChangeArrowheads="1"/>
          </p:cNvSpPr>
          <p:nvPr/>
        </p:nvSpPr>
        <p:spPr bwMode="auto">
          <a:xfrm>
            <a:off x="-76200" y="990600"/>
            <a:ext cx="9420225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>
                <a:latin typeface="Courier New" charset="0"/>
                <a:cs typeface="Courier New" charset="0"/>
              </a:rPr>
              <a:t>$ curl -</a:t>
            </a:r>
            <a:r>
              <a:rPr lang="en-US" sz="1000" dirty="0" err="1">
                <a:latin typeface="Courier New" charset="0"/>
                <a:cs typeface="Courier New" charset="0"/>
              </a:rPr>
              <a:t>i</a:t>
            </a:r>
            <a:r>
              <a:rPr lang="en-US" sz="1000" dirty="0">
                <a:latin typeface="Courier New" charset="0"/>
                <a:cs typeface="Courier New" charset="0"/>
              </a:rPr>
              <a:t> http://</a:t>
            </a:r>
            <a:r>
              <a:rPr lang="en-US" sz="1000" dirty="0" err="1">
                <a:latin typeface="Courier New" charset="0"/>
                <a:cs typeface="Courier New" charset="0"/>
              </a:rPr>
              <a:t>memgator.cs.odu.edu</a:t>
            </a:r>
            <a:r>
              <a:rPr lang="en-US" sz="1000" dirty="0">
                <a:latin typeface="Courier New" charset="0"/>
                <a:cs typeface="Courier New" charset="0"/>
              </a:rPr>
              <a:t>/</a:t>
            </a:r>
            <a:r>
              <a:rPr lang="en-US" sz="1000" dirty="0" err="1">
                <a:latin typeface="Courier New" charset="0"/>
                <a:cs typeface="Courier New" charset="0"/>
              </a:rPr>
              <a:t>timemap</a:t>
            </a:r>
            <a:r>
              <a:rPr lang="en-US" sz="1000" dirty="0">
                <a:latin typeface="Courier New" charset="0"/>
                <a:cs typeface="Courier New" charset="0"/>
              </a:rPr>
              <a:t>/link/http://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 </a:t>
            </a:r>
            <a:r>
              <a:rPr lang="en-US" sz="10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| </a:t>
            </a:r>
            <a:r>
              <a:rPr lang="en-US" sz="10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grep</a:t>
            </a:r>
            <a:r>
              <a:rPr lang="en-US" sz="10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 -v </a:t>
            </a:r>
            <a:r>
              <a:rPr lang="en-US" sz="10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web.archive.org</a:t>
            </a:r>
            <a:endParaRPr lang="en-US" sz="1000" dirty="0">
              <a:solidFill>
                <a:srgbClr val="FF0000"/>
              </a:solidFill>
              <a:latin typeface="Courier New" charset="0"/>
              <a:cs typeface="Courier New" charset="0"/>
            </a:endParaRPr>
          </a:p>
          <a:p>
            <a:r>
              <a:rPr lang="en-US" sz="1000" dirty="0">
                <a:latin typeface="Courier New" charset="0"/>
                <a:cs typeface="Courier New" charset="0"/>
              </a:rPr>
              <a:t>Server: </a:t>
            </a:r>
            <a:r>
              <a:rPr lang="en-US" sz="1000" dirty="0" err="1">
                <a:latin typeface="Courier New" charset="0"/>
                <a:cs typeface="Courier New" charset="0"/>
              </a:rPr>
              <a:t>nginx</a:t>
            </a:r>
            <a:r>
              <a:rPr lang="en-US" sz="1000" dirty="0">
                <a:latin typeface="Courier New" charset="0"/>
                <a:cs typeface="Courier New" charset="0"/>
              </a:rPr>
              <a:t>/1.11.3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Date: Thu, 02 Feb 2017 05:46:35 GMT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Content-Type: application/link-format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Transfer-Encoding: chunked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X-Generator: MemGator:1.0-rc7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X-Memento-Count: 338</a:t>
            </a:r>
          </a:p>
          <a:p>
            <a:endParaRPr lang="en-US" sz="1000" dirty="0">
              <a:latin typeface="Courier New" charset="0"/>
              <a:cs typeface="Courier New" charset="0"/>
            </a:endParaRP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="original",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memgator.cs.odu.edu</a:t>
            </a:r>
            <a:r>
              <a:rPr lang="en-US" sz="1000" dirty="0">
                <a:latin typeface="Courier New" charset="0"/>
                <a:cs typeface="Courier New" charset="0"/>
              </a:rPr>
              <a:t>/</a:t>
            </a:r>
            <a:r>
              <a:rPr lang="en-US" sz="1000" dirty="0" err="1">
                <a:latin typeface="Courier New" charset="0"/>
                <a:cs typeface="Courier New" charset="0"/>
              </a:rPr>
              <a:t>timemap</a:t>
            </a:r>
            <a:r>
              <a:rPr lang="en-US" sz="1000" dirty="0">
                <a:latin typeface="Courier New" charset="0"/>
                <a:cs typeface="Courier New" charset="0"/>
              </a:rPr>
              <a:t>/link/http://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="self"; type="application/link-format",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/20130618185742/http://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="Tue, 18 Jun 2013 18:57:42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/20130621194047/http://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="Fri, 21 Jun 2013 19:40:47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/20130723172543/http://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="Tue, 23 Jul 2013 17:25:43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/20130723173951/http://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="Tue, 23 Jul 2013 17:39:51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/20130728010336/http://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="Sun, 28 Jul 2013 01:03:36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/20131217200455/http://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="Tue, 17 Dec 2013 20:04:55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/20141015185128/http://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="Wed, 15 Oct 2014 18:51:28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/20141020194524/http://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="Mon, 20 Oct 2014 19:45:24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/20141112185338/http://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="Wed, 12 Nov 2014 18:53:38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/20141120172147/http://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="Thu, 20 Nov 2014 17:21:47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/20141207184200/http://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="Sun, 07 Dec 2014 18:42:00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/20141207184737/http://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="Sun, 07 Dec 2014 18:47:37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/20150205233109/http://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="Thu, 05 Feb 2015 23:31:09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/20150514160142/http://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="Thu, 14 May 2015 16:01:42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/20150519034827/http://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="Tue, 19 May 2015 03:48:27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/20150519041853/http://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="Tue, 19 May 2015 04:18:53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archive.is</a:t>
            </a:r>
            <a:r>
              <a:rPr lang="en-US" sz="1000" dirty="0">
                <a:latin typeface="Courier New" charset="0"/>
                <a:cs typeface="Courier New" charset="0"/>
              </a:rPr>
              <a:t>/20150707000027/http://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="Tue, 07 Jul 2015 00:00:27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wayback.archive-it.org</a:t>
            </a:r>
            <a:r>
              <a:rPr lang="en-US" sz="1000" dirty="0">
                <a:latin typeface="Courier New" charset="0"/>
                <a:cs typeface="Courier New" charset="0"/>
              </a:rPr>
              <a:t>/all/20150921151807/http://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/%7Emln/&gt;;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</a:p>
          <a:p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="Mon, 21 Sep 2015 15:18:07 GMT",</a:t>
            </a:r>
          </a:p>
          <a:p>
            <a:r>
              <a:rPr lang="en-US" sz="1000" dirty="0">
                <a:latin typeface="Courier New" charset="0"/>
                <a:cs typeface="Courier New" charset="0"/>
              </a:rPr>
              <a:t>&lt;http://</a:t>
            </a:r>
            <a:r>
              <a:rPr lang="en-US" sz="1000" dirty="0" err="1">
                <a:latin typeface="Courier New" charset="0"/>
                <a:cs typeface="Courier New" charset="0"/>
              </a:rPr>
              <a:t>wayback.archive-it.org</a:t>
            </a:r>
            <a:r>
              <a:rPr lang="en-US" sz="1000" dirty="0">
                <a:latin typeface="Courier New" charset="0"/>
                <a:cs typeface="Courier New" charset="0"/>
              </a:rPr>
              <a:t>/all/20150921164637/http://</a:t>
            </a:r>
            <a:r>
              <a:rPr lang="en-US" sz="10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000" dirty="0">
                <a:latin typeface="Courier New" charset="0"/>
                <a:cs typeface="Courier New" charset="0"/>
              </a:rPr>
              <a:t>/~</a:t>
            </a:r>
            <a:r>
              <a:rPr lang="en-US" sz="1000" dirty="0" err="1">
                <a:latin typeface="Courier New" charset="0"/>
                <a:cs typeface="Courier New" charset="0"/>
              </a:rPr>
              <a:t>mln</a:t>
            </a:r>
            <a:r>
              <a:rPr lang="en-US" sz="1000" dirty="0">
                <a:latin typeface="Courier New" charset="0"/>
                <a:cs typeface="Courier New" charset="0"/>
              </a:rPr>
              <a:t>/&gt;; </a:t>
            </a:r>
            <a:r>
              <a:rPr lang="en-US" sz="1000" dirty="0" err="1">
                <a:latin typeface="Courier New" charset="0"/>
                <a:cs typeface="Courier New" charset="0"/>
              </a:rPr>
              <a:t>rel</a:t>
            </a:r>
            <a:r>
              <a:rPr lang="en-US" sz="1000" dirty="0">
                <a:latin typeface="Courier New" charset="0"/>
                <a:cs typeface="Courier New" charset="0"/>
              </a:rPr>
              <a:t>="memento"; </a:t>
            </a:r>
          </a:p>
          <a:p>
            <a:r>
              <a:rPr lang="en-US" sz="1000" dirty="0" err="1">
                <a:latin typeface="Courier New" charset="0"/>
                <a:cs typeface="Courier New" charset="0"/>
              </a:rPr>
              <a:t>datetime</a:t>
            </a:r>
            <a:r>
              <a:rPr lang="en-US" sz="1000" dirty="0">
                <a:latin typeface="Courier New" charset="0"/>
                <a:cs typeface="Courier New" charset="0"/>
              </a:rPr>
              <a:t>="Mon, 21 Sep 2015 16:46:37 GMT",</a:t>
            </a:r>
          </a:p>
          <a:p>
            <a:pPr eaLnBrk="1" hangingPunct="1"/>
            <a:r>
              <a:rPr lang="en-US" sz="1000" dirty="0">
                <a:latin typeface="Courier New" charset="0"/>
                <a:cs typeface="Courier New" charset="0"/>
              </a:rPr>
              <a:t>[</a:t>
            </a:r>
            <a:r>
              <a:rPr lang="en-US" sz="1000" dirty="0" err="1">
                <a:latin typeface="Courier New" charset="0"/>
                <a:cs typeface="Courier New" charset="0"/>
              </a:rPr>
              <a:t>deletia</a:t>
            </a:r>
            <a:r>
              <a:rPr lang="en-US" sz="1000" dirty="0">
                <a:latin typeface="Courier New" charset="0"/>
                <a:cs typeface="Courier New" charset="0"/>
              </a:rPr>
              <a:t>]</a:t>
            </a:r>
          </a:p>
        </p:txBody>
      </p:sp>
      <p:sp>
        <p:nvSpPr>
          <p:cNvPr id="192514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More Than Just IA!</a:t>
            </a:r>
          </a:p>
        </p:txBody>
      </p:sp>
    </p:spTree>
    <p:extLst>
      <p:ext uri="{BB962C8B-B14F-4D97-AF65-F5344CB8AC3E}">
        <p14:creationId xmlns:p14="http://schemas.microsoft.com/office/powerpoint/2010/main" val="37650421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TextBox 1"/>
          <p:cNvSpPr txBox="1">
            <a:spLocks noChangeArrowheads="1"/>
          </p:cNvSpPr>
          <p:nvPr/>
        </p:nvSpPr>
        <p:spPr bwMode="auto">
          <a:xfrm>
            <a:off x="76200" y="1079500"/>
            <a:ext cx="8218488" cy="581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Courier New" charset="0"/>
                <a:cs typeface="Courier New" charset="0"/>
              </a:rPr>
              <a:t>$ curl -I -H "Accept-</a:t>
            </a:r>
            <a:r>
              <a:rPr lang="en-US" sz="1200" dirty="0" err="1">
                <a:latin typeface="Courier New" charset="0"/>
                <a:cs typeface="Courier New" charset="0"/>
              </a:rPr>
              <a:t>datetime</a:t>
            </a:r>
            <a:r>
              <a:rPr lang="en-US" sz="1200" dirty="0">
                <a:latin typeface="Courier New" charset="0"/>
                <a:cs typeface="Courier New" charset="0"/>
              </a:rPr>
              <a:t>: Mon, 22 Jul 2013 00:00:00 GMT" \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 http://</a:t>
            </a:r>
            <a:r>
              <a:rPr lang="en-US" sz="1200" dirty="0" err="1">
                <a:latin typeface="Courier New" charset="0"/>
                <a:cs typeface="Courier New" charset="0"/>
              </a:rPr>
              <a:t>memgator.cs.odu.edu</a:t>
            </a:r>
            <a:r>
              <a:rPr lang="en-US" sz="1200" dirty="0">
                <a:latin typeface="Courier New" charset="0"/>
                <a:cs typeface="Courier New" charset="0"/>
              </a:rPr>
              <a:t>/</a:t>
            </a:r>
            <a:r>
              <a:rPr lang="en-US" sz="1200" dirty="0" err="1">
                <a:latin typeface="Courier New" charset="0"/>
                <a:cs typeface="Courier New" charset="0"/>
              </a:rPr>
              <a:t>timegate</a:t>
            </a:r>
            <a:r>
              <a:rPr lang="en-US" sz="1200" dirty="0">
                <a:latin typeface="Courier New" charset="0"/>
                <a:cs typeface="Courier New" charset="0"/>
              </a:rPr>
              <a:t>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HTTP/1.1 302 Found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Server: </a:t>
            </a:r>
            <a:r>
              <a:rPr lang="en-US" sz="1200" dirty="0" err="1">
                <a:latin typeface="Courier New" charset="0"/>
                <a:cs typeface="Courier New" charset="0"/>
              </a:rPr>
              <a:t>nginx</a:t>
            </a:r>
            <a:r>
              <a:rPr lang="en-US" sz="1200" dirty="0">
                <a:latin typeface="Courier New" charset="0"/>
                <a:cs typeface="Courier New" charset="0"/>
              </a:rPr>
              <a:t>/1.11.3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Date: Thu, 02 Feb 2017 05:49:13 GMT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Content-Type: text/plain; charset=utf-8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Connection: keep-alive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Access-Control-Allow-Origin: *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Access-Control-Expose-Headers: Link, Location, X-Memento-Count, X-Generator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Link: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="original",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web.archive.org</a:t>
            </a:r>
            <a:r>
              <a:rPr lang="en-US" sz="1200" dirty="0">
                <a:latin typeface="Courier New" charset="0"/>
                <a:cs typeface="Courier New" charset="0"/>
              </a:rPr>
              <a:t>/web/20020526053005/http://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="first memento"; </a:t>
            </a:r>
            <a:r>
              <a:rPr lang="en-US" sz="1200" dirty="0" err="1">
                <a:latin typeface="Courier New" charset="0"/>
                <a:cs typeface="Courier New" charset="0"/>
              </a:rPr>
              <a:t>datetime</a:t>
            </a:r>
            <a:r>
              <a:rPr lang="en-US" sz="1200" dirty="0">
                <a:latin typeface="Courier New" charset="0"/>
                <a:cs typeface="Courier New" charset="0"/>
              </a:rPr>
              <a:t>="Sun, 26 May 2002 05:30:05 GMT",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web.archive.org</a:t>
            </a:r>
            <a:r>
              <a:rPr lang="en-US" sz="1200" dirty="0">
                <a:latin typeface="Courier New" charset="0"/>
                <a:cs typeface="Courier New" charset="0"/>
              </a:rPr>
              <a:t>/web/20130702115017/http://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</a:t>
            </a:r>
            <a:r>
              <a:rPr lang="en-US" sz="1200" dirty="0" err="1">
                <a:latin typeface="Courier New" charset="0"/>
                <a:cs typeface="Courier New" charset="0"/>
              </a:rPr>
              <a:t>prev</a:t>
            </a:r>
            <a:r>
              <a:rPr lang="en-US" sz="1200" dirty="0">
                <a:latin typeface="Courier New" charset="0"/>
                <a:cs typeface="Courier New" charset="0"/>
              </a:rPr>
              <a:t> memento"; </a:t>
            </a:r>
            <a:r>
              <a:rPr lang="en-US" sz="1200" dirty="0" err="1">
                <a:latin typeface="Courier New" charset="0"/>
                <a:cs typeface="Courier New" charset="0"/>
              </a:rPr>
              <a:t>datetime</a:t>
            </a:r>
            <a:r>
              <a:rPr lang="en-US" sz="1200" dirty="0">
                <a:latin typeface="Courier New" charset="0"/>
                <a:cs typeface="Courier New" charset="0"/>
              </a:rPr>
              <a:t>="Tue, 02 Jul 2013 11:50:17 GMT",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archive.is</a:t>
            </a:r>
            <a:r>
              <a:rPr lang="en-US" sz="1200" dirty="0">
                <a:latin typeface="Courier New" charset="0"/>
                <a:cs typeface="Courier New" charset="0"/>
              </a:rPr>
              <a:t>/20130723172543/http://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="memento";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cs typeface="Courier New" charset="0"/>
              </a:rPr>
              <a:t>datetime</a:t>
            </a:r>
            <a:r>
              <a:rPr lang="en-US" sz="1200" dirty="0">
                <a:latin typeface="Courier New" charset="0"/>
                <a:cs typeface="Courier New" charset="0"/>
              </a:rPr>
              <a:t>="Tue, 23 Jul 2013 17:25:43 GMT",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web.archive.org</a:t>
            </a:r>
            <a:r>
              <a:rPr lang="en-US" sz="1200" dirty="0">
                <a:latin typeface="Courier New" charset="0"/>
                <a:cs typeface="Courier New" charset="0"/>
              </a:rPr>
              <a:t>/web/20130730042519/http://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="next memento"; </a:t>
            </a:r>
            <a:r>
              <a:rPr lang="en-US" sz="1200" dirty="0" err="1">
                <a:latin typeface="Courier New" charset="0"/>
                <a:cs typeface="Courier New" charset="0"/>
              </a:rPr>
              <a:t>datetime</a:t>
            </a:r>
            <a:r>
              <a:rPr lang="en-US" sz="1200" dirty="0">
                <a:latin typeface="Courier New" charset="0"/>
                <a:cs typeface="Courier New" charset="0"/>
              </a:rPr>
              <a:t>="Tue, 30 Jul 2013 04:25:19 GMT",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archive.is</a:t>
            </a:r>
            <a:r>
              <a:rPr lang="en-US" sz="1200" dirty="0">
                <a:latin typeface="Courier New" charset="0"/>
                <a:cs typeface="Courier New" charset="0"/>
              </a:rPr>
              <a:t>/20170202053722/http://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="last memento";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cs typeface="Courier New" charset="0"/>
              </a:rPr>
              <a:t>datetime</a:t>
            </a:r>
            <a:r>
              <a:rPr lang="en-US" sz="1200" dirty="0">
                <a:latin typeface="Courier New" charset="0"/>
                <a:cs typeface="Courier New" charset="0"/>
              </a:rPr>
              <a:t>="Thu, 02 Feb 2017 05:37:22 GMT",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memgator.cs.odu.edu</a:t>
            </a:r>
            <a:r>
              <a:rPr lang="en-US" sz="1200" dirty="0">
                <a:latin typeface="Courier New" charset="0"/>
                <a:cs typeface="Courier New" charset="0"/>
              </a:rPr>
              <a:t>/</a:t>
            </a:r>
            <a:r>
              <a:rPr lang="en-US" sz="1200" dirty="0" err="1">
                <a:latin typeface="Courier New" charset="0"/>
                <a:cs typeface="Courier New" charset="0"/>
              </a:rPr>
              <a:t>timemap</a:t>
            </a:r>
            <a:r>
              <a:rPr lang="en-US" sz="1200" dirty="0">
                <a:latin typeface="Courier New" charset="0"/>
                <a:cs typeface="Courier New" charset="0"/>
              </a:rPr>
              <a:t>/link/http://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</a:t>
            </a:r>
            <a:r>
              <a:rPr lang="en-US" sz="1200" dirty="0" err="1">
                <a:latin typeface="Courier New" charset="0"/>
                <a:cs typeface="Courier New" charset="0"/>
              </a:rPr>
              <a:t>timemap</a:t>
            </a:r>
            <a:r>
              <a:rPr lang="en-US" sz="1200" dirty="0">
                <a:latin typeface="Courier New" charset="0"/>
                <a:cs typeface="Courier New" charset="0"/>
              </a:rPr>
              <a:t>";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type="application/link-format",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memgator.cs.odu.edu</a:t>
            </a:r>
            <a:r>
              <a:rPr lang="en-US" sz="1200" dirty="0">
                <a:latin typeface="Courier New" charset="0"/>
                <a:cs typeface="Courier New" charset="0"/>
              </a:rPr>
              <a:t>/</a:t>
            </a:r>
            <a:r>
              <a:rPr lang="en-US" sz="1200" dirty="0" err="1">
                <a:latin typeface="Courier New" charset="0"/>
                <a:cs typeface="Courier New" charset="0"/>
              </a:rPr>
              <a:t>timemap</a:t>
            </a:r>
            <a:r>
              <a:rPr lang="en-US" sz="1200" dirty="0">
                <a:latin typeface="Courier New" charset="0"/>
                <a:cs typeface="Courier New" charset="0"/>
              </a:rPr>
              <a:t>/</a:t>
            </a:r>
            <a:r>
              <a:rPr lang="en-US" sz="1200" dirty="0" err="1">
                <a:latin typeface="Courier New" charset="0"/>
                <a:cs typeface="Courier New" charset="0"/>
              </a:rPr>
              <a:t>json</a:t>
            </a:r>
            <a:r>
              <a:rPr lang="en-US" sz="1200" dirty="0">
                <a:latin typeface="Courier New" charset="0"/>
                <a:cs typeface="Courier New" charset="0"/>
              </a:rPr>
              <a:t>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</a:t>
            </a:r>
            <a:r>
              <a:rPr lang="en-US" sz="1200" dirty="0" err="1">
                <a:latin typeface="Courier New" charset="0"/>
                <a:cs typeface="Courier New" charset="0"/>
              </a:rPr>
              <a:t>timemap</a:t>
            </a:r>
            <a:r>
              <a:rPr lang="en-US" sz="1200" dirty="0">
                <a:latin typeface="Courier New" charset="0"/>
                <a:cs typeface="Courier New" charset="0"/>
              </a:rPr>
              <a:t>"; type="application/</a:t>
            </a:r>
            <a:r>
              <a:rPr lang="en-US" sz="1200" dirty="0" err="1">
                <a:latin typeface="Courier New" charset="0"/>
                <a:cs typeface="Courier New" charset="0"/>
              </a:rPr>
              <a:t>json</a:t>
            </a:r>
            <a:r>
              <a:rPr lang="en-US" sz="1200" dirty="0">
                <a:latin typeface="Courier New" charset="0"/>
                <a:cs typeface="Courier New" charset="0"/>
              </a:rPr>
              <a:t>",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memgator.cs.odu.edu</a:t>
            </a:r>
            <a:r>
              <a:rPr lang="en-US" sz="1200" dirty="0">
                <a:latin typeface="Courier New" charset="0"/>
                <a:cs typeface="Courier New" charset="0"/>
              </a:rPr>
              <a:t>/</a:t>
            </a:r>
            <a:r>
              <a:rPr lang="en-US" sz="1200" dirty="0" err="1">
                <a:latin typeface="Courier New" charset="0"/>
                <a:cs typeface="Courier New" charset="0"/>
              </a:rPr>
              <a:t>timemap</a:t>
            </a:r>
            <a:r>
              <a:rPr lang="en-US" sz="1200" dirty="0">
                <a:latin typeface="Courier New" charset="0"/>
                <a:cs typeface="Courier New" charset="0"/>
              </a:rPr>
              <a:t>/</a:t>
            </a:r>
            <a:r>
              <a:rPr lang="en-US" sz="1200" dirty="0" err="1">
                <a:latin typeface="Courier New" charset="0"/>
                <a:cs typeface="Courier New" charset="0"/>
              </a:rPr>
              <a:t>cdxj</a:t>
            </a:r>
            <a:r>
              <a:rPr lang="en-US" sz="1200" dirty="0">
                <a:latin typeface="Courier New" charset="0"/>
                <a:cs typeface="Courier New" charset="0"/>
              </a:rPr>
              <a:t>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</a:t>
            </a:r>
            <a:r>
              <a:rPr lang="en-US" sz="1200" dirty="0" err="1">
                <a:latin typeface="Courier New" charset="0"/>
                <a:cs typeface="Courier New" charset="0"/>
              </a:rPr>
              <a:t>timemap</a:t>
            </a:r>
            <a:r>
              <a:rPr lang="en-US" sz="1200" dirty="0">
                <a:latin typeface="Courier New" charset="0"/>
                <a:cs typeface="Courier New" charset="0"/>
              </a:rPr>
              <a:t>"; type="application/</a:t>
            </a:r>
            <a:r>
              <a:rPr lang="en-US" sz="1200" dirty="0" err="1">
                <a:latin typeface="Courier New" charset="0"/>
                <a:cs typeface="Courier New" charset="0"/>
              </a:rPr>
              <a:t>cdxj+ors</a:t>
            </a:r>
            <a:r>
              <a:rPr lang="en-US" sz="1200" dirty="0">
                <a:latin typeface="Courier New" charset="0"/>
                <a:cs typeface="Courier New" charset="0"/>
              </a:rPr>
              <a:t>", 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  &lt;http://</a:t>
            </a:r>
            <a:r>
              <a:rPr lang="en-US" sz="1200" dirty="0" err="1">
                <a:latin typeface="Courier New" charset="0"/>
                <a:cs typeface="Courier New" charset="0"/>
              </a:rPr>
              <a:t>memgator.cs.odu.edu</a:t>
            </a:r>
            <a:r>
              <a:rPr lang="en-US" sz="1200" dirty="0">
                <a:latin typeface="Courier New" charset="0"/>
                <a:cs typeface="Courier New" charset="0"/>
              </a:rPr>
              <a:t>/</a:t>
            </a:r>
            <a:r>
              <a:rPr lang="en-US" sz="1200" dirty="0" err="1">
                <a:latin typeface="Courier New" charset="0"/>
                <a:cs typeface="Courier New" charset="0"/>
              </a:rPr>
              <a:t>timegate</a:t>
            </a:r>
            <a:r>
              <a:rPr lang="en-US" sz="1200" dirty="0">
                <a:latin typeface="Courier New" charset="0"/>
                <a:cs typeface="Courier New" charset="0"/>
              </a:rPr>
              <a:t>/http://</a:t>
            </a:r>
            <a:r>
              <a:rPr lang="en-US" sz="1200" dirty="0" err="1"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latin typeface="Courier New" charset="0"/>
                <a:cs typeface="Courier New" charset="0"/>
              </a:rPr>
              <a:t>/&gt;; </a:t>
            </a:r>
            <a:r>
              <a:rPr lang="en-US" sz="1200" dirty="0" err="1">
                <a:latin typeface="Courier New" charset="0"/>
                <a:cs typeface="Courier New" charset="0"/>
              </a:rPr>
              <a:t>rel</a:t>
            </a:r>
            <a:r>
              <a:rPr lang="en-US" sz="1200" dirty="0">
                <a:latin typeface="Courier New" charset="0"/>
                <a:cs typeface="Courier New" charset="0"/>
              </a:rPr>
              <a:t>="</a:t>
            </a:r>
            <a:r>
              <a:rPr lang="en-US" sz="1200" dirty="0" err="1">
                <a:latin typeface="Courier New" charset="0"/>
                <a:cs typeface="Courier New" charset="0"/>
              </a:rPr>
              <a:t>timegate</a:t>
            </a:r>
            <a:r>
              <a:rPr lang="en-US" sz="1200" dirty="0">
                <a:latin typeface="Courier New" charset="0"/>
                <a:cs typeface="Courier New" charset="0"/>
              </a:rPr>
              <a:t>"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Location: http://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archive.is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/20130723172543/http://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 charset="0"/>
                <a:cs typeface="Courier New" charset="0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 charset="0"/>
                <a:cs typeface="Courier New" charset="0"/>
              </a:rPr>
              <a:t>/</a:t>
            </a:r>
          </a:p>
          <a:p>
            <a:r>
              <a:rPr lang="en-US" sz="1200" dirty="0">
                <a:latin typeface="Courier New" charset="0"/>
                <a:cs typeface="Courier New" charset="0"/>
              </a:rPr>
              <a:t>Vary: accept-</a:t>
            </a:r>
            <a:r>
              <a:rPr lang="en-US" sz="1200" dirty="0" err="1">
                <a:latin typeface="Courier New" charset="0"/>
                <a:cs typeface="Courier New" charset="0"/>
              </a:rPr>
              <a:t>datetime</a:t>
            </a:r>
            <a:endParaRPr lang="en-US" sz="1200" dirty="0">
              <a:latin typeface="Courier New" charset="0"/>
              <a:cs typeface="Courier New" charset="0"/>
            </a:endParaRPr>
          </a:p>
          <a:p>
            <a:r>
              <a:rPr lang="en-US" sz="1200" dirty="0">
                <a:latin typeface="Courier New" charset="0"/>
                <a:cs typeface="Courier New" charset="0"/>
              </a:rPr>
              <a:t>X-Generator: MemGator:1.0-rc7</a:t>
            </a:r>
          </a:p>
          <a:p>
            <a:endParaRPr lang="en-US" sz="1200" dirty="0">
              <a:latin typeface="Courier New" charset="0"/>
              <a:cs typeface="Courier New" charset="0"/>
            </a:endParaRPr>
          </a:p>
        </p:txBody>
      </p:sp>
      <p:sp>
        <p:nvSpPr>
          <p:cNvPr id="193538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cs typeface="Arial" charset="0"/>
              </a:rPr>
              <a:t>Aggregator </a:t>
            </a:r>
            <a:r>
              <a:rPr lang="en-US" sz="2400" dirty="0" err="1">
                <a:cs typeface="Arial" charset="0"/>
              </a:rPr>
              <a:t>TimeGate</a:t>
            </a:r>
            <a:endParaRPr lang="en-US" sz="24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52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TextBox 1"/>
          <p:cNvSpPr txBox="1">
            <a:spLocks noChangeArrowheads="1"/>
          </p:cNvSpPr>
          <p:nvPr/>
        </p:nvSpPr>
        <p:spPr bwMode="auto">
          <a:xfrm>
            <a:off x="609600" y="977900"/>
            <a:ext cx="8034246" cy="600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 smtClean="0">
                <a:latin typeface="Courier New"/>
                <a:cs typeface="Courier New"/>
              </a:rPr>
              <a:t>$ </a:t>
            </a:r>
            <a:r>
              <a:rPr lang="en-US" sz="1200" dirty="0">
                <a:latin typeface="Courier New"/>
                <a:cs typeface="Courier New"/>
              </a:rPr>
              <a:t>curl -</a:t>
            </a:r>
            <a:r>
              <a:rPr lang="en-US" sz="1200" dirty="0" err="1">
                <a:latin typeface="Courier New"/>
                <a:cs typeface="Courier New"/>
              </a:rPr>
              <a:t>i</a:t>
            </a:r>
            <a:r>
              <a:rPr lang="en-US" sz="1200" dirty="0">
                <a:latin typeface="Courier New"/>
                <a:cs typeface="Courier New"/>
              </a:rPr>
              <a:t> -H "Accept-</a:t>
            </a:r>
            <a:r>
              <a:rPr lang="en-US" sz="1200" dirty="0" err="1">
                <a:latin typeface="Courier New"/>
                <a:cs typeface="Courier New"/>
              </a:rPr>
              <a:t>datetime</a:t>
            </a:r>
            <a:r>
              <a:rPr lang="en-US" sz="1200" dirty="0">
                <a:latin typeface="Courier New"/>
                <a:cs typeface="Courier New"/>
              </a:rPr>
              <a:t>: Mon, 22 Jul 2013 00:00:00 GMT" \ </a:t>
            </a:r>
          </a:p>
          <a:p>
            <a:r>
              <a:rPr lang="en-US" sz="1200" dirty="0">
                <a:latin typeface="Courier New"/>
                <a:cs typeface="Courier New"/>
              </a:rPr>
              <a:t>  http://</a:t>
            </a:r>
            <a:r>
              <a:rPr lang="en-US" sz="1200" dirty="0" err="1">
                <a:latin typeface="Courier New"/>
                <a:cs typeface="Courier New"/>
              </a:rPr>
              <a:t>memgator.cs.odu.edu</a:t>
            </a:r>
            <a:r>
              <a:rPr lang="en-US" sz="1200" dirty="0">
                <a:latin typeface="Courier New"/>
                <a:cs typeface="Courier New"/>
              </a:rPr>
              <a:t>/</a:t>
            </a:r>
            <a:r>
              <a:rPr lang="en-US" sz="1200" dirty="0" err="1">
                <a:latin typeface="Courier New"/>
                <a:cs typeface="Courier New"/>
              </a:rPr>
              <a:t>timegate</a:t>
            </a:r>
            <a:r>
              <a:rPr lang="en-US" sz="1200" dirty="0">
                <a:latin typeface="Courier New"/>
                <a:cs typeface="Courier New"/>
              </a:rPr>
              <a:t>/http://</a:t>
            </a:r>
            <a:r>
              <a:rPr lang="en-US" sz="1200" dirty="0" err="1">
                <a:latin typeface="Courier New"/>
                <a:cs typeface="Courier New"/>
              </a:rPr>
              <a:t>www.cs.odu.edu</a:t>
            </a:r>
            <a:r>
              <a:rPr lang="en-US" sz="1200" dirty="0">
                <a:latin typeface="Courier New"/>
                <a:cs typeface="Courier New"/>
              </a:rPr>
              <a:t>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HTTP/1.1 302 Found</a:t>
            </a:r>
          </a:p>
          <a:p>
            <a:r>
              <a:rPr lang="en-US" sz="1200" dirty="0">
                <a:latin typeface="Courier New"/>
                <a:cs typeface="Courier New"/>
              </a:rPr>
              <a:t>Access-Control-Allow-Origin: *</a:t>
            </a:r>
          </a:p>
          <a:p>
            <a:r>
              <a:rPr lang="en-US" sz="1200" dirty="0">
                <a:latin typeface="Courier New"/>
                <a:cs typeface="Courier New"/>
              </a:rPr>
              <a:t>Access-Control-Expose-Headers: Link, Location, X-Memento-Count, Server</a:t>
            </a:r>
          </a:p>
          <a:p>
            <a:r>
              <a:rPr lang="en-US" sz="1200" dirty="0">
                <a:latin typeface="Courier New"/>
                <a:cs typeface="Courier New"/>
              </a:rPr>
              <a:t>Content-Length: 83</a:t>
            </a:r>
          </a:p>
          <a:p>
            <a:r>
              <a:rPr lang="en-US" sz="1200" dirty="0">
                <a:latin typeface="Courier New"/>
                <a:cs typeface="Courier New"/>
              </a:rPr>
              <a:t>Content-Type: text/html; charset=utf-8</a:t>
            </a:r>
          </a:p>
          <a:p>
            <a:r>
              <a:rPr lang="en-US" sz="1200" dirty="0">
                <a:latin typeface="Courier New"/>
                <a:cs typeface="Courier New"/>
              </a:rPr>
              <a:t>Date: Thu, 03 Sep 2020 16:10:54 GMT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Link: &lt;http://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="original",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http://web.archive.bibalex.org:80/web/20020526053005/http://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="first memento"; 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datetime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="Sun, 26 May 2002 05:30:05 GMT",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archive.md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/20130621194047/http://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prev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 memento"; 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datetime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="Fri, 21 Jun 2013 19:40:47 GMT",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archive.md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/20130723172543/http://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="memento"; 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datetime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="Tue, 23 Jul 2013 17:25:43 GMT",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web.archive.org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/web/20130730042519/http://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/%7Emln/&gt;;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="next memento"; 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datetime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="Tue, 30 Jul 2013 04:25:19 GMT",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perma.cc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/E98M-WFN7&gt;; 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="last memento";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datetime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="Mon, 18 May 2020 12:48:42 GMT",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memgator.cs.odu.edu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/link/http://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"; type="application/link-format",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memgator.cs.odu.edu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json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"; type="application/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json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",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memgator.cs.odu.edu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cdxj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timemap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"; type="application/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cdxj+ors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", </a:t>
            </a:r>
            <a:endParaRPr lang="en-US" sz="1200" dirty="0" smtClean="0">
              <a:solidFill>
                <a:srgbClr val="FF0000"/>
              </a:solidFill>
              <a:latin typeface="Courier New"/>
              <a:cs typeface="Courier New"/>
            </a:endParaRPr>
          </a:p>
          <a:p>
            <a:r>
              <a:rPr lang="en-US" sz="1200" dirty="0" smtClean="0">
                <a:solidFill>
                  <a:srgbClr val="FF0000"/>
                </a:solidFill>
                <a:latin typeface="Courier New"/>
                <a:cs typeface="Courier New"/>
              </a:rPr>
              <a:t>  &lt;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https://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memgator.cs.odu.edu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timegate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/&gt;; 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rel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="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timegate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"</a:t>
            </a:r>
          </a:p>
          <a:p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Location: 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archive.md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/20130723172543/http://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www.cs.odu.edu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/~</a:t>
            </a:r>
            <a:r>
              <a:rPr lang="en-US" sz="1200" dirty="0" err="1">
                <a:solidFill>
                  <a:srgbClr val="FF0000"/>
                </a:solidFill>
                <a:latin typeface="Courier New"/>
                <a:cs typeface="Courier New"/>
              </a:rPr>
              <a:t>mln</a:t>
            </a:r>
            <a:r>
              <a:rPr lang="en-US" sz="1200" dirty="0">
                <a:solidFill>
                  <a:srgbClr val="FF0000"/>
                </a:solidFill>
                <a:latin typeface="Courier New"/>
                <a:cs typeface="Courier New"/>
              </a:rPr>
              <a:t>/</a:t>
            </a:r>
          </a:p>
          <a:p>
            <a:r>
              <a:rPr lang="en-US" sz="1200" dirty="0">
                <a:latin typeface="Courier New"/>
                <a:cs typeface="Courier New"/>
              </a:rPr>
              <a:t>Server: </a:t>
            </a:r>
            <a:r>
              <a:rPr lang="en-US" sz="1200" dirty="0" err="1">
                <a:latin typeface="Courier New"/>
                <a:cs typeface="Courier New"/>
              </a:rPr>
              <a:t>MemGator</a:t>
            </a:r>
            <a:r>
              <a:rPr lang="en-US" sz="1200" dirty="0">
                <a:latin typeface="Courier New"/>
                <a:cs typeface="Courier New"/>
              </a:rPr>
              <a:t>/1.0-rc8</a:t>
            </a:r>
          </a:p>
          <a:p>
            <a:r>
              <a:rPr lang="en-US" sz="1200" dirty="0">
                <a:latin typeface="Courier New"/>
                <a:cs typeface="Courier New"/>
              </a:rPr>
              <a:t>Vary: accept-</a:t>
            </a:r>
            <a:r>
              <a:rPr lang="en-US" sz="1200" dirty="0" err="1">
                <a:latin typeface="Courier New"/>
                <a:cs typeface="Courier New"/>
              </a:rPr>
              <a:t>datetime</a:t>
            </a:r>
            <a:endParaRPr lang="en-US" sz="1200" dirty="0">
              <a:latin typeface="Courier New"/>
              <a:cs typeface="Courier New"/>
            </a:endParaRPr>
          </a:p>
          <a:p>
            <a:endParaRPr lang="en-US" sz="1200" dirty="0">
              <a:latin typeface="Courier New"/>
              <a:cs typeface="Courier New"/>
            </a:endParaRPr>
          </a:p>
          <a:p>
            <a:r>
              <a:rPr lang="en-US" sz="1200" dirty="0">
                <a:latin typeface="Courier New"/>
                <a:cs typeface="Courier New"/>
              </a:rPr>
              <a:t>&lt;a </a:t>
            </a:r>
            <a:r>
              <a:rPr lang="en-US" sz="1200" dirty="0" err="1">
                <a:latin typeface="Courier New"/>
                <a:cs typeface="Courier New"/>
              </a:rPr>
              <a:t>href</a:t>
            </a:r>
            <a:r>
              <a:rPr lang="en-US" sz="1200" dirty="0">
                <a:latin typeface="Courier New"/>
                <a:cs typeface="Courier New"/>
              </a:rPr>
              <a:t>="http://</a:t>
            </a:r>
            <a:r>
              <a:rPr lang="en-US" sz="1200" dirty="0" err="1">
                <a:latin typeface="Courier New"/>
                <a:cs typeface="Courier New"/>
              </a:rPr>
              <a:t>archive.md</a:t>
            </a:r>
            <a:r>
              <a:rPr lang="en-US" sz="1200" dirty="0">
                <a:latin typeface="Courier New"/>
                <a:cs typeface="Courier New"/>
              </a:rPr>
              <a:t>/20130723172543/http://</a:t>
            </a:r>
            <a:r>
              <a:rPr lang="en-US" sz="1200" dirty="0" err="1">
                <a:latin typeface="Courier New"/>
                <a:cs typeface="Courier New"/>
              </a:rPr>
              <a:t>www.cs.odu.edu</a:t>
            </a:r>
            <a:r>
              <a:rPr lang="en-US" sz="1200" dirty="0">
                <a:latin typeface="Courier New"/>
                <a:cs typeface="Courier New"/>
              </a:rPr>
              <a:t>/~</a:t>
            </a:r>
            <a:r>
              <a:rPr lang="en-US" sz="1200" dirty="0" err="1">
                <a:latin typeface="Courier New"/>
                <a:cs typeface="Courier New"/>
              </a:rPr>
              <a:t>mln</a:t>
            </a:r>
            <a:r>
              <a:rPr lang="en-US" sz="1200" dirty="0">
                <a:latin typeface="Courier New"/>
                <a:cs typeface="Courier New"/>
              </a:rPr>
              <a:t>/"&gt;Found&lt;/a&gt;.</a:t>
            </a:r>
          </a:p>
          <a:p>
            <a:endParaRPr lang="en-US" sz="1200" dirty="0">
              <a:latin typeface="Courier New"/>
              <a:cs typeface="Courier New"/>
            </a:endParaRPr>
          </a:p>
        </p:txBody>
      </p:sp>
      <p:sp>
        <p:nvSpPr>
          <p:cNvPr id="194562" name="Rectangle 2"/>
          <p:cNvSpPr txBox="1">
            <a:spLocks noChangeArrowheads="1"/>
          </p:cNvSpPr>
          <p:nvPr/>
        </p:nvSpPr>
        <p:spPr bwMode="auto">
          <a:xfrm>
            <a:off x="914400" y="76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7432" bIns="27432" anchor="ctr"/>
          <a:lstStyle>
            <a:lvl1pPr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>
                <a:cs typeface="Arial" charset="0"/>
              </a:rPr>
              <a:t>Reminder that 302s can have entities…</a:t>
            </a:r>
          </a:p>
        </p:txBody>
      </p:sp>
    </p:spTree>
    <p:extLst>
      <p:ext uri="{BB962C8B-B14F-4D97-AF65-F5344CB8AC3E}">
        <p14:creationId xmlns:p14="http://schemas.microsoft.com/office/powerpoint/2010/main" val="838073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3793</TotalTime>
  <Words>15350</Words>
  <Application>Microsoft Macintosh PowerPoint</Application>
  <PresentationFormat>On-screen Show (4:3)</PresentationFormat>
  <Paragraphs>1747</Paragraphs>
  <Slides>239</Slides>
  <Notes>151</Notes>
  <HiddenSlides>17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239</vt:i4>
      </vt:variant>
    </vt:vector>
  </HeadingPairs>
  <TitlesOfParts>
    <vt:vector size="240" baseType="lpstr">
      <vt:lpstr>Office Theme</vt:lpstr>
      <vt:lpstr>The W3C Web Architecture,  the Memento Protocol, and  Research Issues With Web Archiving</vt:lpstr>
      <vt:lpstr>Administrivia</vt:lpstr>
      <vt:lpstr>“All I want to do is zoom-a-zoom-zoom-zoom…”</vt:lpstr>
      <vt:lpstr>To Do For Next Week…</vt:lpstr>
      <vt:lpstr>Email decision tree</vt:lpstr>
      <vt:lpstr>Course Requirements</vt:lpstr>
      <vt:lpstr>Picking a paper / topic</vt:lpstr>
      <vt:lpstr>Presentation expectations are high</vt:lpstr>
      <vt:lpstr>HTTP Mechanics and the Web Architecture</vt:lpstr>
      <vt:lpstr>Defining the Web / HTTP</vt:lpstr>
      <vt:lpstr>Uniform Resource Identifiers</vt:lpstr>
      <vt:lpstr>From RFC 2396</vt:lpstr>
      <vt:lpstr>URI Schemes</vt:lpstr>
      <vt:lpstr>Important Web Architecture Concepts</vt:lpstr>
      <vt:lpstr>Modern Browsers  (aka “user-agents”) are nice…</vt:lpstr>
      <vt:lpstr>Talking to HTTP servers with “curl”</vt:lpstr>
      <vt:lpstr>default curl returns  message body, no headers…</vt:lpstr>
      <vt:lpstr>curl –i shows  response headers + message body:</vt:lpstr>
      <vt:lpstr>curl -v shows more * = TCP activity &gt; = what the user-agent (i.e., curl) sent &lt; = what the server sent</vt:lpstr>
      <vt:lpstr>curl has many,  many flags…</vt:lpstr>
      <vt:lpstr>PowerPoint Presentation</vt:lpstr>
      <vt:lpstr>PowerPoint Presentation</vt:lpstr>
      <vt:lpstr>curl/wget/lynx are awesome  but they are still user-agents,  and the nature of user-agents  is to hide details.  use  “telnet” or “openssl” to expose details </vt:lpstr>
      <vt:lpstr>GET</vt:lpstr>
      <vt:lpstr>HEAD</vt:lpstr>
      <vt:lpstr>OPTIONS  (many methods)</vt:lpstr>
      <vt:lpstr>OPTIONS (fewer methods)</vt:lpstr>
      <vt:lpstr>https is supplanting http  this is mostly a good thing*  but it does mean we can’t use telnet for “https” sites  * https://www.theverge.com/2018/2/8/16991254/chrome-not-secure-marked-http-encryption-ssl  </vt:lpstr>
      <vt:lpstr>bye bye “telnet to port 80”</vt:lpstr>
      <vt:lpstr>hello “openssl to port 443”</vt:lpstr>
      <vt:lpstr>HTTP semantics don’t change</vt:lpstr>
      <vt:lpstr>Response Codes</vt:lpstr>
      <vt:lpstr>501 - Method Not Implemented</vt:lpstr>
      <vt:lpstr>301 - Moved Permanently</vt:lpstr>
      <vt:lpstr>301- Moved Permanently</vt:lpstr>
      <vt:lpstr>302 - Found</vt:lpstr>
      <vt:lpstr>303 - See Other</vt:lpstr>
      <vt:lpstr>404 - Not Found</vt:lpstr>
      <vt:lpstr>401 - Unauthorized</vt:lpstr>
      <vt:lpstr>400 - Bad Request</vt:lpstr>
      <vt:lpstr>505 - HTTP Version Not Supported</vt:lpstr>
      <vt:lpstr>505 - HTTP Version Not Supported</vt:lpstr>
      <vt:lpstr>Many, Many Response Codes…</vt:lpstr>
      <vt:lpstr>Date/Time Format</vt:lpstr>
      <vt:lpstr>REST</vt:lpstr>
      <vt:lpstr>HATEOAS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W3C Web Architecture: Resource – URI - Representation</vt:lpstr>
      <vt:lpstr>W3C Web Architecture: Resource – URI - Representation</vt:lpstr>
      <vt:lpstr>Resources</vt:lpstr>
      <vt:lpstr>Resources have Representations</vt:lpstr>
      <vt:lpstr>Resources have Representations that Change over Time</vt:lpstr>
      <vt:lpstr>Only the Current Representation is Available from a Resource</vt:lpstr>
      <vt:lpstr>Old Representations are Lost Forever</vt:lpstr>
      <vt:lpstr>Archived Resources Exist</vt:lpstr>
      <vt:lpstr>Archived Resources</vt:lpstr>
      <vt:lpstr>Finding Archived Resources</vt:lpstr>
      <vt:lpstr>Finding Archived Resources</vt:lpstr>
      <vt:lpstr>Navigating Archived Resources</vt:lpstr>
      <vt:lpstr>Navigating Archived Resources</vt:lpstr>
      <vt:lpstr>Current and Past Web are Not Integrated</vt:lpstr>
      <vt:lpstr>TBL on Generic vs. Specific Resources</vt:lpstr>
      <vt:lpstr>In The Beginning… there was the inode</vt:lpstr>
      <vt:lpstr>Limited Time Semantics…</vt:lpstr>
      <vt:lpstr>Time Semantics Becoming Less,  Not More Available </vt:lpstr>
      <vt:lpstr>The Past Links to the Present…</vt:lpstr>
      <vt:lpstr>The Past Links to the Present…</vt:lpstr>
      <vt:lpstr>But the Present Does Not Link to the Past</vt:lpstr>
      <vt:lpstr>Linking the Past and the Present</vt:lpstr>
      <vt:lpstr>Normal HTTP Flow</vt:lpstr>
      <vt:lpstr>Normal HTTP Flow</vt:lpstr>
      <vt:lpstr>The Web without a Time Dimension</vt:lpstr>
      <vt:lpstr>The Web without a Time Dimension</vt:lpstr>
      <vt:lpstr>The Web without a Time Dimension</vt:lpstr>
      <vt:lpstr>The Web with Time Dimension added by Memento</vt:lpstr>
      <vt:lpstr>The Web with Time Dimension added by Memento</vt:lpstr>
      <vt:lpstr>PowerPoint Presentation</vt:lpstr>
      <vt:lpstr>Memento HTTP Flow</vt:lpstr>
      <vt:lpstr>Memento HTTP Flow</vt:lpstr>
      <vt:lpstr>Memento HTTP Flow</vt:lpstr>
      <vt:lpstr>Memento HTTP Flow</vt:lpstr>
      <vt:lpstr>Memento HTTP Flow</vt:lpstr>
      <vt:lpstr>Memento HTTP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Travel with Memento for Chrome</vt:lpstr>
      <vt:lpstr>Time Travel with Mink</vt:lpstr>
      <vt:lpstr>Time Travel: Read Like It's 2004</vt:lpstr>
      <vt:lpstr>Time Travel: Scroll To The Bottom, First Reference</vt:lpstr>
      <vt:lpstr>Time Travel: Link In 2014 Redirects To Main Site</vt:lpstr>
      <vt:lpstr>Time Travel: Set For September 15, 2004</vt:lpstr>
      <vt:lpstr>Time Travel: Right Click On The Link</vt:lpstr>
      <vt:lpstr>Time Travel: The Report @ 2004-10-12</vt:lpstr>
      <vt:lpstr>Time Travel: Second Reference</vt:lpstr>
      <vt:lpstr>Time Travel: Second Reference In 2014</vt:lpstr>
      <vt:lpstr>Time Travel: Right Click On The Link</vt:lpstr>
      <vt:lpstr>Time Travel: Page @ 2004-12-11</vt:lpstr>
      <vt:lpstr>Time Travel: Fifth Reference</vt:lpstr>
      <vt:lpstr>Time Travel: Current Page Is 404</vt:lpstr>
      <vt:lpstr>Time Travel: Right Link On The Link</vt:lpstr>
      <vt:lpstr>Time Travel: Page As Of 2004-10-12</vt:lpstr>
      <vt:lpstr>A More Fun Example…</vt:lpstr>
      <vt:lpstr>Fixing 404 Pages: Google Results Page</vt:lpstr>
      <vt:lpstr>Fixing 404 Pages: Result Page </vt:lpstr>
      <vt:lpstr>Fixing 404 Pages: Scrolling Down</vt:lpstr>
      <vt:lpstr>Fixing 404 Pages: Server Up, Page 404</vt:lpstr>
      <vt:lpstr>Fixing 404 Pages: Using Memento For Chrome</vt:lpstr>
      <vt:lpstr>Fixing 404 Pages: Archived Page 2011-04-16</vt:lpstr>
      <vt:lpstr>Fixing 404 Pages: Get Most Recent Archived Version</vt:lpstr>
      <vt:lpstr>Fixing 404 Pages: 2013-10-18 Version (404 Imminent)</vt:lpstr>
      <vt:lpstr>Proactive Archiving: Page Not Archived</vt:lpstr>
      <vt:lpstr>Proactive Archiving: "Archive Now?" Bar</vt:lpstr>
      <vt:lpstr>Proactive Archiving: Submit to Archive.org</vt:lpstr>
      <vt:lpstr>Proactive Archiving: Archived @ Archive.org</vt:lpstr>
      <vt:lpstr>Proactive Archiving: Submit to Archive.today</vt:lpstr>
      <vt:lpstr>Proactive Archiving: Archive.today Progress Page</vt:lpstr>
      <vt:lpstr>Proactive Archiving: Archived @ Archive.today </vt:lpstr>
      <vt:lpstr>Proactive Archiving</vt:lpstr>
      <vt:lpstr>“If you see something, save something” (if you haven’t installed Mink yet…)</vt:lpstr>
      <vt:lpstr>Push to multiple archives….</vt:lpstr>
      <vt:lpstr>Push to multiple archives….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Integrating Multiple Archives more info: http://mementoweb.org/  https://tools.ietf.org/html/rfc7089 </vt:lpstr>
      <vt:lpstr>www.odu.edu is archived in six archives…</vt:lpstr>
      <vt:lpstr>Long Tail of Archives</vt:lpstr>
      <vt:lpstr>Long Tail of Archives</vt:lpstr>
      <vt:lpstr>Memento Aggregator</vt:lpstr>
      <vt:lpstr>Memento Aggregator</vt:lpstr>
      <vt:lpstr>Memento Aggregator</vt:lpstr>
      <vt:lpstr>Memento Aggregator</vt:lpstr>
      <vt:lpstr>Memento Aggregator</vt:lpstr>
      <vt:lpstr>Memento Aggregator</vt:lpstr>
      <vt:lpstr>Using Only Top-k Archives  for URI Lookup Yields Good Results</vt:lpstr>
      <vt:lpstr>PowerPoint Presentation</vt:lpstr>
      <vt:lpstr>Why Care About The Past?</vt:lpstr>
      <vt:lpstr>PowerPoint Presentation</vt:lpstr>
      <vt:lpstr>vs.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Archiving Moves At Hurricane Speed, Most News Stories Move Faster</vt:lpstr>
      <vt:lpstr>PowerPoint Presentation</vt:lpstr>
      <vt:lpstr>PowerPoint Presentation</vt:lpstr>
      <vt:lpstr>PowerPoint Presentation</vt:lpstr>
      <vt:lpstr>PowerPoint Presentation</vt:lpstr>
      <vt:lpstr>A Youtube video of a TV show where celebrities read “mean” Tweets about themselves</vt:lpstr>
      <vt:lpstr>Our scholarly record is in jeopardy…</vt:lpstr>
      <vt:lpstr>As is our legal record…</vt:lpstr>
      <vt:lpstr>As is our scientific record…</vt:lpstr>
      <vt:lpstr>And our popular culture as well…</vt:lpstr>
      <vt:lpstr>Half-Life of Popular Music Youtube Videos</vt:lpstr>
      <vt:lpstr>PowerPoint Presentation</vt:lpstr>
      <vt:lpstr>PowerPoint Presentation</vt:lpstr>
      <vt:lpstr>Missing Tweet &amp; Pic</vt:lpstr>
      <vt:lpstr>In May 2013, both are “archived” by topsy.com</vt:lpstr>
      <vt:lpstr>In February 2015, they’re completely missing.</vt:lpstr>
      <vt:lpstr>In 2016, redirecting…</vt:lpstr>
      <vt:lpstr>…to a random (?) apple.com page</vt:lpstr>
      <vt:lpstr>No Server == No HTTP Event == Nothing to Archive</vt:lpstr>
      <vt:lpstr>PowerPoint Presentation</vt:lpstr>
      <vt:lpstr>Why we need multiple,  independent archives…</vt:lpstr>
      <vt:lpstr>A single archive is vulnerable</vt:lpstr>
      <vt:lpstr>Houston, Tranquility Base Here. The Eagle has landed.</vt:lpstr>
      <vt:lpstr>PowerPoint Presentation</vt:lpstr>
      <vt:lpstr>PowerPoint Presentation</vt:lpstr>
      <vt:lpstr>But who pays for those extra archives?</vt:lpstr>
      <vt:lpstr>Archives aren’t magic web sites They’re just web sites.</vt:lpstr>
      <vt:lpstr>Don’t Throw Away the Original URL – Use Robust Links!</vt:lpstr>
      <vt:lpstr>Economics Working Against Archives</vt:lpstr>
      <vt:lpstr>“We’ll use the cloud!”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 and I Discuss Who Has What…</vt:lpstr>
      <vt:lpstr>Remember MH17?</vt:lpstr>
      <vt:lpstr>Alex is now 404. Would multiple archives have convinced him?  </vt:lpstr>
      <vt:lpstr>Do we really have  “a perfect tool to produce `evidence’ of any kind”?</vt:lpstr>
      <vt:lpstr>@gary4205 mansplains to @AstroKatie</vt:lpstr>
      <vt:lpstr>But can you prove he didn’t say this?</vt:lpstr>
      <vt:lpstr>Or that she didn’t say this? (remember: black hats can use tools created by white hats)</vt:lpstr>
      <vt:lpstr>Assessing the Quality of Web Archiving</vt:lpstr>
      <vt:lpstr>Temporal Drift</vt:lpstr>
      <vt:lpstr>Temporal Drift: Now 3 Hours in the Past</vt:lpstr>
      <vt:lpstr>Temporal Drift: Now 17 Days in the Future</vt:lpstr>
      <vt:lpstr>Temporal Drift: Now 23 (or 6) Days in the Future</vt:lpstr>
      <vt:lpstr>Sometimes the Live Web  "Leaks" Into the Archive…</vt:lpstr>
      <vt:lpstr>PowerPoint Presentation</vt:lpstr>
      <vt:lpstr>PowerPoint Presentation</vt:lpstr>
      <vt:lpstr>Synthetic Damage: Removing Images From xkcd.com</vt:lpstr>
      <vt:lpstr>PowerPoint Presentation</vt:lpstr>
      <vt:lpstr>Weights from Turker Assessment of Damage </vt:lpstr>
      <vt:lpstr>Good News:  Although %Missing (M) is steady/increasing,  weighted Damage (D) is decreasing</vt:lpstr>
      <vt:lpstr>PowerPoint Presentation</vt:lpstr>
      <vt:lpstr>As Presented by IA</vt:lpstr>
      <vt:lpstr>Not Everything Is 200412091900926</vt:lpstr>
      <vt:lpstr>Only 1 in 5 pages complete and without violations</vt:lpstr>
      <vt:lpstr>Closing Observations</vt:lpstr>
      <vt:lpstr>Wrong Metaphor for Web Archives</vt:lpstr>
      <vt:lpstr>Web Archives Are Not Destinations</vt:lpstr>
      <vt:lpstr>Turn Archiving Into A Social Activity…</vt:lpstr>
      <vt:lpstr>…But Don't Use the "A" Word</vt:lpstr>
      <vt:lpstr>Pinterest: Anonymous Mementos</vt:lpstr>
      <vt:lpstr>When all else fails, justify project with:  “web archiving is Big Data”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Memento Protocol and  Research Issues With Web Archiving</dc:title>
  <dc:creator>Office 2004 Test Drive User</dc:creator>
  <cp:lastModifiedBy>Office 2004 Test Drive User</cp:lastModifiedBy>
  <cp:revision>33</cp:revision>
  <dcterms:created xsi:type="dcterms:W3CDTF">2017-09-06T16:07:26Z</dcterms:created>
  <dcterms:modified xsi:type="dcterms:W3CDTF">2020-09-03T17:17:06Z</dcterms:modified>
</cp:coreProperties>
</file>